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7"/>
  </p:notesMasterIdLst>
  <p:sldIdLst>
    <p:sldId id="545" r:id="rId2"/>
    <p:sldId id="546" r:id="rId3"/>
    <p:sldId id="652" r:id="rId4"/>
    <p:sldId id="651" r:id="rId5"/>
    <p:sldId id="550" r:id="rId6"/>
    <p:sldId id="549" r:id="rId7"/>
    <p:sldId id="575" r:id="rId8"/>
    <p:sldId id="684" r:id="rId9"/>
    <p:sldId id="685" r:id="rId10"/>
    <p:sldId id="686" r:id="rId11"/>
    <p:sldId id="577" r:id="rId12"/>
    <p:sldId id="578" r:id="rId13"/>
    <p:sldId id="606" r:id="rId14"/>
    <p:sldId id="653" r:id="rId15"/>
    <p:sldId id="656" r:id="rId16"/>
    <p:sldId id="580" r:id="rId17"/>
    <p:sldId id="581" r:id="rId18"/>
    <p:sldId id="582" r:id="rId19"/>
    <p:sldId id="599" r:id="rId20"/>
    <p:sldId id="600" r:id="rId21"/>
    <p:sldId id="583" r:id="rId22"/>
    <p:sldId id="584" r:id="rId23"/>
    <p:sldId id="579" r:id="rId24"/>
    <p:sldId id="607" r:id="rId25"/>
    <p:sldId id="58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638800"/>
            <a:ext cx="8991600" cy="6858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Postavljanje opšteg svetla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210" y="406044"/>
            <a:ext cx="11829579" cy="443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47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D1560-2E50-78D9-9B9F-76E19EDF6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800E4-F380-0BF0-3448-218A02A2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261194-CA8F-A237-AFAC-26183AEC74D6}"/>
              </a:ext>
            </a:extLst>
          </p:cNvPr>
          <p:cNvSpPr txBox="1">
            <a:spLocks/>
          </p:cNvSpPr>
          <p:nvPr/>
        </p:nvSpPr>
        <p:spPr>
          <a:xfrm>
            <a:off x="76201" y="228600"/>
            <a:ext cx="7162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Utvrđene pozicije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0A1E05-2AF5-4029-D43B-A5C475D9A0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847" b="47696"/>
          <a:stretch/>
        </p:blipFill>
        <p:spPr>
          <a:xfrm>
            <a:off x="994704" y="1577371"/>
            <a:ext cx="10202592" cy="51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7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715000"/>
            <a:ext cx="89916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Podešavanje svetla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122" y="228600"/>
            <a:ext cx="928375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25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9728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d</a:t>
            </a:r>
            <a:r>
              <a:rPr lang="vi-VN" dirty="0">
                <a:latin typeface="Corbel" pitchFamily="34" charset="0"/>
              </a:rPr>
              <a:t>irektor fotografije prateći kadriranje i kontrolišući sliku na monitoru, utvrđuje potrebne elemente svetla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u cilju </a:t>
            </a:r>
            <a:r>
              <a:rPr lang="sr-Latn-RS" dirty="0">
                <a:latin typeface="Corbel" pitchFamily="34" charset="0"/>
              </a:rPr>
              <a:t>uklapanja </a:t>
            </a:r>
            <a:r>
              <a:rPr lang="vi-VN" dirty="0">
                <a:latin typeface="Corbel" pitchFamily="34" charset="0"/>
              </a:rPr>
              <a:t>svetl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u jedinstvenu celinu pristupa podešavanju svetla uz pomoć rasvetljivača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534650" cy="9311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 Podešavanje svetla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3440" y="3200400"/>
            <a:ext cx="6066760" cy="341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7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1" y="1581150"/>
            <a:ext cx="5172577" cy="5172577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5537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Podešavanje 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44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668270"/>
            <a:ext cx="5486400" cy="50849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800" y="1670688"/>
            <a:ext cx="3630384" cy="5082538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6200" y="228600"/>
            <a:ext cx="10534650" cy="9311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 Podešavanje svetla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38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500" y="1528762"/>
            <a:ext cx="9525000" cy="524827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228600"/>
            <a:ext cx="10534650" cy="9311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 Podešavanje svetla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0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2100" y="5689473"/>
            <a:ext cx="8991600" cy="657606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Progon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152400"/>
            <a:ext cx="7239000" cy="482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0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125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latin typeface="Corbel" pitchFamily="34" charset="0"/>
              </a:rPr>
              <a:t>p</a:t>
            </a:r>
            <a:r>
              <a:rPr lang="vi-VN" b="1" dirty="0">
                <a:latin typeface="Corbel" pitchFamily="34" charset="0"/>
              </a:rPr>
              <a:t>rogon </a:t>
            </a:r>
            <a:r>
              <a:rPr lang="vi-VN" dirty="0">
                <a:latin typeface="Corbel" pitchFamily="34" charset="0"/>
              </a:rPr>
              <a:t>je topla proba koja u sebi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objedinjuje hladnu mizanscensku probu i kadriranje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progonom</a:t>
            </a:r>
            <a:r>
              <a:rPr lang="vi-VN" dirty="0">
                <a:latin typeface="Corbel" pitchFamily="34" charset="0"/>
              </a:rPr>
              <a:t> se povezuju prethodno utvrđeni kadrovi i uvežbava izvođačka ekipa i ekipa realizacije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 uputstvu reditelja, izvođači ostvaraju igru u objektu snimanja, a ekipa realizacije izvršava svoje radne zadatke na osnovu preciznog dogovora koji je utvrđen na kadriranju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vi ostali radni zadaci i pozicije ekipe realizacije isti su kao i kod kadriranja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228600"/>
            <a:ext cx="104394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Progon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62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4" y="1600200"/>
            <a:ext cx="9211732" cy="5181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Progon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55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2662" y="1600200"/>
            <a:ext cx="9086676" cy="5105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Progon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2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125200" cy="5410200"/>
          </a:xfrm>
        </p:spPr>
        <p:txBody>
          <a:bodyPr>
            <a:normAutofit lnSpcReduction="1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direktor fotografije, na osnovu ranijeg dogovora oko štimunga slike, elemenata koji proističu iz knjige snimanja i scenografije, može pristupiti postavljanju opšteg svetla</a:t>
            </a:r>
          </a:p>
          <a:p>
            <a:pPr marL="792226" lvl="2" indent="-1714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za vreme hladne probe u opremljenom objektu, direktor fotografije unosi u tlocrt objekta snimanja pozicije, tip i jačinu rasvetnog tela koje će se koristiti za vreme realizacije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nameštanje (postavljanje) rasvetnih tela obavljaju rasvetljivači po uputsvu direktora fotografije</a:t>
            </a:r>
          </a:p>
          <a:p>
            <a:pPr marL="792226" lvl="2" indent="-1714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5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direktor fotografije koristeći svetlomer unosi putem daljinskog upravljača informacije o svakom rasvetnom telu u </a:t>
            </a:r>
            <a:r>
              <a:rPr lang="sr-Latn-RS" dirty="0">
                <a:latin typeface="Corbel" pitchFamily="34" charset="0"/>
              </a:rPr>
              <a:t>računar</a:t>
            </a:r>
            <a:r>
              <a:rPr lang="vi-VN" dirty="0">
                <a:latin typeface="Corbel" pitchFamily="34" charset="0"/>
              </a:rPr>
              <a:t> povezan sa svetlosnom miksetom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 obavljenom unosu</a:t>
            </a:r>
            <a:r>
              <a:rPr lang="sr-Latn-RS" dirty="0">
                <a:latin typeface="Corbel" pitchFamily="34" charset="0"/>
              </a:rPr>
              <a:t>, </a:t>
            </a:r>
            <a:r>
              <a:rPr lang="vi-VN" dirty="0">
                <a:latin typeface="Corbel" pitchFamily="34" charset="0"/>
              </a:rPr>
              <a:t>postavljanje opšteg svetla za scene planirane u datom dekoru je završeno i može se pristupiti kadriranju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5537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Postavljanje opšteg 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36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200" y="1600200"/>
            <a:ext cx="6959600" cy="52197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Progon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04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638800"/>
            <a:ext cx="8991600" cy="6858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Korekcija svetla i podešavanje kamera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467" y="76200"/>
            <a:ext cx="852106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50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 završenom progonu, utvrđuju </a:t>
            </a:r>
            <a:r>
              <a:rPr lang="sr-Latn-RS" dirty="0">
                <a:latin typeface="Corbel" pitchFamily="34" charset="0"/>
              </a:rPr>
              <a:t>se </a:t>
            </a:r>
            <a:r>
              <a:rPr lang="vi-VN" dirty="0">
                <a:latin typeface="Corbel" pitchFamily="34" charset="0"/>
              </a:rPr>
              <a:t>svi elementi za neposrednu realizaciju i pristupa se njihovom izvršenju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korekcij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svetla na osnovu eventualnih nedostataka koji su uočeni za vreme progona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d</a:t>
            </a:r>
            <a:r>
              <a:rPr lang="vi-VN" dirty="0">
                <a:latin typeface="Corbel" pitchFamily="34" charset="0"/>
              </a:rPr>
              <a:t>irektor fotografije uz pomoć rasvetljivača, a u saradnji sa tehničarem kontrole kamere, koriguje svetlosni štimung koji bi trebao da bude u skladu sa rediteljskon koncepcijom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utvrđuje se</a:t>
            </a:r>
            <a:r>
              <a:rPr lang="vi-VN" dirty="0">
                <a:latin typeface="Corbel" pitchFamily="34" charset="0"/>
              </a:rPr>
              <a:t> tehnički kvalitet slike (podešavanje kamera) koji se koriguje i kontroliše pomoću instrumenata (osciloskop i vektroskop) u kontroli kamere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04800"/>
            <a:ext cx="104394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Korekcija svetla i podešavanje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2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416" y="4336743"/>
            <a:ext cx="2723568" cy="27235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1" y="1524000"/>
            <a:ext cx="5410199" cy="30432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8519" y="2601031"/>
            <a:ext cx="6391080" cy="35949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0270" y="4662488"/>
            <a:ext cx="2216130" cy="2108376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762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Korekcija svetla i podešavanje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82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343" y="3358848"/>
            <a:ext cx="5747657" cy="32359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343" y="1574649"/>
            <a:ext cx="5747657" cy="1676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175" y="1584877"/>
            <a:ext cx="3857625" cy="500990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Korekcija svetla i podešavanje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89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43050"/>
            <a:ext cx="6934200" cy="52006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Korekcija svetla i podešavanje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5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910" y="1525880"/>
            <a:ext cx="7886180" cy="525404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5537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Postavljanje opšteg 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96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4" y="1562100"/>
            <a:ext cx="9211732" cy="51816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5537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Postavljanje opšteg 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62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715000"/>
            <a:ext cx="8991600" cy="4572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Kadriranje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517" y="152400"/>
            <a:ext cx="8580966" cy="482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08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01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Topla proba </a:t>
            </a:r>
            <a:r>
              <a:rPr lang="sr-Latn-RS" dirty="0">
                <a:latin typeface="Corbel" pitchFamily="34" charset="0"/>
              </a:rPr>
              <a:t>- n</a:t>
            </a:r>
            <a:r>
              <a:rPr lang="vi-VN" dirty="0">
                <a:latin typeface="Corbel" pitchFamily="34" charset="0"/>
              </a:rPr>
              <a:t>eophodno je </a:t>
            </a:r>
            <a:r>
              <a:rPr lang="vi-VN" u="sng" dirty="0">
                <a:solidFill>
                  <a:srgbClr val="C00000"/>
                </a:solidFill>
                <a:latin typeface="Corbel" pitchFamily="34" charset="0"/>
              </a:rPr>
              <a:t>učešće tehničkih uređaja</a:t>
            </a:r>
            <a:endParaRPr lang="sr-Latn-RS" u="sng" dirty="0">
              <a:solidFill>
                <a:srgbClr val="C00000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utvrđ</a:t>
            </a:r>
            <a:r>
              <a:rPr lang="sr-Latn-RS" dirty="0">
                <a:latin typeface="Corbel" pitchFamily="34" charset="0"/>
              </a:rPr>
              <a:t>uje</a:t>
            </a:r>
            <a:r>
              <a:rPr lang="vi-VN" dirty="0">
                <a:latin typeface="Corbel" pitchFamily="34" charset="0"/>
              </a:rPr>
              <a:t> i usklađ</a:t>
            </a:r>
            <a:r>
              <a:rPr lang="sr-Latn-RS" dirty="0">
                <a:latin typeface="Corbel" pitchFamily="34" charset="0"/>
              </a:rPr>
              <a:t>uje</a:t>
            </a:r>
            <a:r>
              <a:rPr lang="vi-VN" dirty="0">
                <a:latin typeface="Corbel" pitchFamily="34" charset="0"/>
              </a:rPr>
              <a:t> rediteljsk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, izvođačk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i tehničk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element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TV emisije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k</a:t>
            </a:r>
            <a:r>
              <a:rPr lang="vi-VN" dirty="0">
                <a:latin typeface="Corbel" pitchFamily="34" charset="0"/>
              </a:rPr>
              <a:t>adriranjem rukovodi reditelj, koji vrši detaljnu razradu svake scene polazeći od knjige snimanja</a:t>
            </a:r>
            <a:r>
              <a:rPr lang="sr-Latn-RS" dirty="0">
                <a:latin typeface="Corbel" pitchFamily="34" charset="0"/>
              </a:rPr>
              <a:t> / košuljice</a:t>
            </a:r>
            <a:r>
              <a:rPr lang="vi-VN" dirty="0">
                <a:latin typeface="Corbel" pitchFamily="34" charset="0"/>
              </a:rPr>
              <a:t>, rešenja do kojih je došao za vreme izvođačkih proba i zaključaka sa hladne mizanscenske probe u opremljenom objektu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precizno se definišu pozicije kamera, pokreti kamere, ugao snimanja, planova, prelazak sa kamere na kameru (sa kadra na kadar), upotreba krana ili fara, postavka tonske pecaljke, mikrofona, upotreba svetla, pozicije i kretanje izvođača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228600"/>
            <a:ext cx="1052512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Kadriranje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87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12039600" cy="5486400"/>
          </a:xfrm>
        </p:spPr>
        <p:txBody>
          <a:bodyPr>
            <a:normAutofit lnSpcReduction="1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reditelj se nalazi u režiji gde putem monitora prati ceo radni proces i daje instrukcije </a:t>
            </a:r>
            <a:r>
              <a:rPr lang="sr-Latn-RS" dirty="0">
                <a:latin typeface="Corbel" pitchFamily="34" charset="0"/>
              </a:rPr>
              <a:t>ekipi studija i posadi režije</a:t>
            </a: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asistent režije nalazi se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u studiju i predstavlja  „produženu ruku“ reditelja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zvođači ne igraju punim kapacitetom, već samo markiraju svoje aktivnosti vezane za konkretnu probu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scenski rekviziter po uputstvu asistenta režije, obeležava na podu TV studija pozicije kamera i pozicije izvođača za određene scene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1447800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kamermani </a:t>
            </a:r>
            <a:r>
              <a:rPr lang="sr-Latn-RS" dirty="0">
                <a:latin typeface="Corbel" pitchFamily="34" charset="0"/>
              </a:rPr>
              <a:t>utvrđuju </a:t>
            </a:r>
            <a:r>
              <a:rPr lang="vi-VN" dirty="0">
                <a:latin typeface="Corbel" pitchFamily="34" charset="0"/>
              </a:rPr>
              <a:t>šta koja kamera „pokriva“</a:t>
            </a:r>
            <a:endParaRPr lang="sr-Latn-RS" dirty="0">
              <a:latin typeface="Corbel" pitchFamily="34" charset="0"/>
            </a:endParaRPr>
          </a:p>
          <a:p>
            <a:pPr marL="1447800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direktor fotografije </a:t>
            </a:r>
            <a:r>
              <a:rPr lang="sr-Latn-RS" dirty="0">
                <a:latin typeface="Corbel" pitchFamily="34" charset="0"/>
              </a:rPr>
              <a:t>određuje </a:t>
            </a:r>
            <a:r>
              <a:rPr lang="vi-VN" dirty="0">
                <a:latin typeface="Corbel" pitchFamily="34" charset="0"/>
              </a:rPr>
              <a:t>štimung pomoću rasvete i kontrole kamere</a:t>
            </a:r>
            <a:endParaRPr lang="sr-Latn-RS" dirty="0">
              <a:latin typeface="Corbel" pitchFamily="34" charset="0"/>
            </a:endParaRPr>
          </a:p>
          <a:p>
            <a:pPr marL="1447800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video mikser se upozna</a:t>
            </a:r>
            <a:r>
              <a:rPr lang="sr-Latn-RS" dirty="0">
                <a:latin typeface="Corbel" pitchFamily="34" charset="0"/>
              </a:rPr>
              <a:t>je</a:t>
            </a:r>
            <a:r>
              <a:rPr lang="vi-VN" dirty="0">
                <a:latin typeface="Corbel" pitchFamily="34" charset="0"/>
              </a:rPr>
              <a:t> sa redosledom uključivanja kamera (miksovanja)</a:t>
            </a:r>
            <a:endParaRPr lang="sr-Latn-RS" dirty="0">
              <a:latin typeface="Corbel" pitchFamily="34" charset="0"/>
            </a:endParaRPr>
          </a:p>
          <a:p>
            <a:pPr marL="1447800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majstor tona vrši podešavanje i usklađivanje svih tonskih signala</a:t>
            </a:r>
            <a:endParaRPr lang="sr-Latn-RS" dirty="0">
              <a:latin typeface="Corbel" pitchFamily="34" charset="0"/>
            </a:endParaRPr>
          </a:p>
          <a:p>
            <a:pPr marL="1447800" lvl="2" indent="-2857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sekretaric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režije beleži sve utvrđene elemente koje će kasnije poslužiti kao 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uputstvo za rad ekipe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228600"/>
            <a:ext cx="1052512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Kadriranje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0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228600"/>
            <a:ext cx="1052512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Utvrđene pozicije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1620520"/>
            <a:ext cx="7315200" cy="516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96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121607"/>
            <a:ext cx="4648200" cy="661478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222427C-39AA-73F3-8CE1-888B49FA5CD0}"/>
              </a:ext>
            </a:extLst>
          </p:cNvPr>
          <p:cNvSpPr txBox="1">
            <a:spLocks/>
          </p:cNvSpPr>
          <p:nvPr/>
        </p:nvSpPr>
        <p:spPr>
          <a:xfrm>
            <a:off x="76201" y="228600"/>
            <a:ext cx="7162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Utvrđene pozicije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15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4926</TotalTime>
  <Words>644</Words>
  <Application>Microsoft Office PowerPoint</Application>
  <PresentationFormat>Widescreen</PresentationFormat>
  <Paragraphs>426</Paragraphs>
  <Slides>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Postavljanje opšteg svetla</vt:lpstr>
      <vt:lpstr>PowerPoint Presentation</vt:lpstr>
      <vt:lpstr>PowerPoint Presentation</vt:lpstr>
      <vt:lpstr>PowerPoint Presentation</vt:lpstr>
      <vt:lpstr>Kadriranje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Podešavanje svetla </vt:lpstr>
      <vt:lpstr>PowerPoint Presentation</vt:lpstr>
      <vt:lpstr>PowerPoint Presentation</vt:lpstr>
      <vt:lpstr>PowerPoint Presentation</vt:lpstr>
      <vt:lpstr>PowerPoint Presentation</vt:lpstr>
      <vt:lpstr>Progon</vt:lpstr>
      <vt:lpstr>PowerPoint Presentation</vt:lpstr>
      <vt:lpstr>PowerPoint Presentation</vt:lpstr>
      <vt:lpstr>PowerPoint Presentation</vt:lpstr>
      <vt:lpstr>PowerPoint Presentation</vt:lpstr>
      <vt:lpstr>Korekcija svetla i podešavanje kamera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1322</cp:revision>
  <dcterms:created xsi:type="dcterms:W3CDTF">2006-08-16T00:00:00Z</dcterms:created>
  <dcterms:modified xsi:type="dcterms:W3CDTF">2025-08-07T14:16:58Z</dcterms:modified>
</cp:coreProperties>
</file>