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2"/>
  </p:notesMasterIdLst>
  <p:sldIdLst>
    <p:sldId id="256" r:id="rId2"/>
    <p:sldId id="367" r:id="rId3"/>
    <p:sldId id="504" r:id="rId4"/>
    <p:sldId id="513" r:id="rId5"/>
    <p:sldId id="505" r:id="rId6"/>
    <p:sldId id="512" r:id="rId7"/>
    <p:sldId id="511" r:id="rId8"/>
    <p:sldId id="574" r:id="rId9"/>
    <p:sldId id="573" r:id="rId10"/>
    <p:sldId id="572" r:id="rId11"/>
    <p:sldId id="510" r:id="rId12"/>
    <p:sldId id="514" r:id="rId13"/>
    <p:sldId id="515" r:id="rId14"/>
    <p:sldId id="478" r:id="rId15"/>
    <p:sldId id="516" r:id="rId16"/>
    <p:sldId id="517" r:id="rId17"/>
    <p:sldId id="518" r:id="rId18"/>
    <p:sldId id="524" r:id="rId19"/>
    <p:sldId id="525" r:id="rId20"/>
    <p:sldId id="526" r:id="rId21"/>
    <p:sldId id="575" r:id="rId22"/>
    <p:sldId id="570" r:id="rId23"/>
    <p:sldId id="571" r:id="rId24"/>
    <p:sldId id="576" r:id="rId25"/>
    <p:sldId id="577" r:id="rId26"/>
    <p:sldId id="542" r:id="rId27"/>
    <p:sldId id="545" r:id="rId28"/>
    <p:sldId id="546" r:id="rId29"/>
    <p:sldId id="548" r:id="rId30"/>
    <p:sldId id="550" r:id="rId31"/>
    <p:sldId id="549" r:id="rId32"/>
    <p:sldId id="553" r:id="rId33"/>
    <p:sldId id="562" r:id="rId34"/>
    <p:sldId id="567" r:id="rId35"/>
    <p:sldId id="561" r:id="rId36"/>
    <p:sldId id="569" r:id="rId37"/>
    <p:sldId id="563" r:id="rId38"/>
    <p:sldId id="566" r:id="rId39"/>
    <p:sldId id="554" r:id="rId40"/>
    <p:sldId id="564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Obezbeđivanje muzike i tonskih efekata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52399"/>
            <a:ext cx="3903558" cy="24384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743201"/>
            <a:ext cx="3903557" cy="21957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52400"/>
            <a:ext cx="6905989" cy="479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A4C14-1F9A-9571-23BE-F3562EAE9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CA695-C06F-94BF-BC97-093635BEC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3A86AF-24F1-314F-36FC-A298389C3E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704" y="1600200"/>
            <a:ext cx="9218391" cy="518534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22185C6-B126-E5BC-E9AC-D6E7B5ACC5D2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753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Izvođači u tonskom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1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9366" y="1499509"/>
            <a:ext cx="8137067" cy="530678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06075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Tonska režija</a:t>
            </a:r>
            <a:endParaRPr lang="en-US" sz="36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84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677" y="1572863"/>
            <a:ext cx="7270645" cy="520893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10429875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 pauzi predavanja ...</a:t>
            </a:r>
            <a:endParaRPr lang="en-US" sz="36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0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Izbor i nabavka VTR materijala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6577" y="101650"/>
            <a:ext cx="7278845" cy="485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9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Video materijali koji su </a:t>
            </a:r>
            <a:r>
              <a:rPr lang="hr-HR" u="sng" dirty="0">
                <a:solidFill>
                  <a:srgbClr val="C00000"/>
                </a:solidFill>
              </a:rPr>
              <a:t>određeni rediteljskom koncepcijom </a:t>
            </a:r>
            <a:r>
              <a:rPr lang="hr-HR" dirty="0"/>
              <a:t>u okviru TV emisije nazivaju se  </a:t>
            </a:r>
            <a:r>
              <a:rPr lang="hr-HR" b="1" dirty="0">
                <a:solidFill>
                  <a:srgbClr val="C00000"/>
                </a:solidFill>
              </a:rPr>
              <a:t>ILUSTRATIVNI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/>
              <a:t> video (VTR) materijali, i mogu se ukomponovati za vreme snimanja TV emisije ili u montaži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VTR materijali koji imaju </a:t>
            </a:r>
            <a:r>
              <a:rPr lang="hr-HR" u="sng" dirty="0">
                <a:solidFill>
                  <a:srgbClr val="C00000"/>
                </a:solidFill>
              </a:rPr>
              <a:t>pomoćnu funkciju </a:t>
            </a:r>
            <a:r>
              <a:rPr lang="hr-HR" dirty="0"/>
              <a:t>u toku pripreme proizvodnje TV emisije nazivaju se </a:t>
            </a:r>
            <a:r>
              <a:rPr lang="hr-HR" b="1" dirty="0">
                <a:solidFill>
                  <a:srgbClr val="C00000"/>
                </a:solidFill>
              </a:rPr>
              <a:t>DOKUMENTARNI</a:t>
            </a:r>
            <a:r>
              <a:rPr lang="hr-HR" dirty="0"/>
              <a:t>  video materijali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Izbor potrebnog VTR materijala obavlja pomoćnik režije u skladu sa rediteljskom koncepcijom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nabavka VTR materijala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hr-HR" b="1" dirty="0">
                <a:solidFill>
                  <a:srgbClr val="C00000"/>
                </a:solidFill>
              </a:rPr>
              <a:t>Pronaći instituciju koja poseduje arhivski materijal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hr-HR" b="1" dirty="0">
                <a:solidFill>
                  <a:srgbClr val="C00000"/>
                </a:solidFill>
              </a:rPr>
              <a:t>Zakazati pregled materijala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hr-HR" b="1" dirty="0">
                <a:solidFill>
                  <a:srgbClr val="C00000"/>
                </a:solidFill>
              </a:rPr>
              <a:t>Zakazati presnimavanje izabranog materijala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hr-HR" b="1" dirty="0">
                <a:solidFill>
                  <a:srgbClr val="C00000"/>
                </a:solidFill>
              </a:rPr>
              <a:t>Montaža izabranog materijala</a:t>
            </a:r>
          </a:p>
          <a:p>
            <a:pPr marL="7429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hr-HR" b="1" dirty="0">
                <a:solidFill>
                  <a:srgbClr val="C00000"/>
                </a:solidFill>
              </a:rPr>
              <a:t>Plaćanje korišćenje izabranog materijala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nabavka VTR materijala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609" y="2907368"/>
            <a:ext cx="4678991" cy="280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8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541670"/>
            <a:ext cx="4991100" cy="51970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5900" y="2209800"/>
            <a:ext cx="6793394" cy="4528929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nabavka VTR materijala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6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585" y="1549222"/>
            <a:ext cx="7850829" cy="523257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Pregled materijala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5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24000"/>
            <a:ext cx="7924800" cy="52756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Skeniranje materijala - digitalizacija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1103376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Obezbeđivanje prostorno-tehničkih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 kadrovskih kapaciteta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76200"/>
            <a:ext cx="6781800" cy="491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049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Primena muzike u TV emisijama u odnosu na njenu namenu: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osnovni element </a:t>
            </a:r>
            <a:r>
              <a:rPr lang="pl-PL" sz="2400" dirty="0">
                <a:solidFill>
                  <a:srgbClr val="C00000"/>
                </a:solidFill>
                <a:latin typeface="Corbel" pitchFamily="34" charset="0"/>
              </a:rPr>
              <a:t>(muzičko-scensko delo)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prateća uloga </a:t>
            </a:r>
            <a:r>
              <a:rPr lang="pl-PL" sz="2400" dirty="0">
                <a:solidFill>
                  <a:srgbClr val="C00000"/>
                </a:solidFill>
                <a:latin typeface="Corbel" pitchFamily="34" charset="0"/>
              </a:rPr>
              <a:t>(pomoćna, ilustrativna)</a:t>
            </a:r>
          </a:p>
          <a:p>
            <a:pPr marL="1251712" lvl="5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Obezbeđivanje muzike: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komponovanje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arhivska muzika</a:t>
            </a:r>
          </a:p>
          <a:p>
            <a:pPr marL="1257300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Obezbeđivanje muzike obezbeđuje muzički urednik ili njegov asistent – muzički saradnik, a na osnovu analize programskog projekta i konsultacija sa rediteljem</a:t>
            </a:r>
            <a:endParaRPr lang="sr-Latn-RS" dirty="0">
              <a:latin typeface="Corbel" pitchFamily="34" charset="0"/>
            </a:endParaRPr>
          </a:p>
          <a:p>
            <a:pPr marL="1050544" lvl="4" indent="0" algn="just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8077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muzike i tonskih efekata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pri izradi operativnog plana rada ekipe utvrđuju se potrebni tehnički i kadrovski kapaciteti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zahtevi </a:t>
            </a:r>
            <a:r>
              <a:rPr lang="sr-Latn-RS" dirty="0">
                <a:latin typeface="Corbel" pitchFamily="34" charset="0"/>
              </a:rPr>
              <a:t>se podnose </a:t>
            </a:r>
            <a:r>
              <a:rPr lang="vi-VN" dirty="0">
                <a:latin typeface="Corbel" pitchFamily="34" charset="0"/>
              </a:rPr>
              <a:t>planskoj službi</a:t>
            </a:r>
            <a:r>
              <a:rPr lang="sr-Latn-RS" dirty="0">
                <a:latin typeface="Corbel" pitchFamily="34" charset="0"/>
              </a:rPr>
              <a:t> (TV centar)</a:t>
            </a:r>
            <a:r>
              <a:rPr lang="vi-VN" dirty="0">
                <a:latin typeface="Corbel" pitchFamily="34" charset="0"/>
              </a:rPr>
              <a:t> koja u skladu sa godišnjim, tromesečnim i mesečnim planovima usklađuju tražene potrebe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f</a:t>
            </a:r>
            <a:r>
              <a:rPr lang="vi-VN" dirty="0">
                <a:latin typeface="Corbel" pitchFamily="34" charset="0"/>
              </a:rPr>
              <a:t>inalno obezbeđivanje prostorno-tehničkih i kadrovskih kapaciteta obavlja se nedeljnim planiranjem, koji konačno precizira sve uslove za realizaciju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z</a:t>
            </a:r>
            <a:r>
              <a:rPr lang="vi-VN" dirty="0">
                <a:latin typeface="Corbel" pitchFamily="34" charset="0"/>
              </a:rPr>
              <a:t>ahteve za potrebne kapacitete podnosi organizator</a:t>
            </a:r>
            <a:r>
              <a:rPr lang="sr-Latn-RS" dirty="0">
                <a:latin typeface="Corbel" pitchFamily="34" charset="0"/>
              </a:rPr>
              <a:t> u dogovoru sa svakim sektorom posebno (kamera, zvuk režija)</a:t>
            </a:r>
            <a:r>
              <a:rPr lang="vi-VN" dirty="0">
                <a:latin typeface="Corbel" pitchFamily="34" charset="0"/>
              </a:rPr>
              <a:t>, prethodno overene od strane producenta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1887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prostorno-tehničkih i kadrovskih kapaciteta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DC9FC-996F-533F-C242-350C306B4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4032F-A3A3-CC09-F5AF-24B7C8DFF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6524A-2C60-72E0-F97F-50C53B15D4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763"/>
          <a:stretch>
            <a:fillRect/>
          </a:stretch>
        </p:blipFill>
        <p:spPr>
          <a:xfrm>
            <a:off x="1981200" y="152400"/>
            <a:ext cx="8416996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6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23" b="48658"/>
          <a:stretch/>
        </p:blipFill>
        <p:spPr>
          <a:xfrm>
            <a:off x="1157741" y="83728"/>
            <a:ext cx="9876518" cy="669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7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201" b="8724"/>
          <a:stretch/>
        </p:blipFill>
        <p:spPr>
          <a:xfrm>
            <a:off x="505883" y="183126"/>
            <a:ext cx="11180233" cy="649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0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8B98B-0C20-280A-91D6-41FF63236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F7FEF-F163-C5DA-5AD5-D5DA6E0D9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32D8AF-75CE-3F1F-1ED3-497465BF84C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580"/>
          <a:stretch>
            <a:fillRect/>
          </a:stretch>
        </p:blipFill>
        <p:spPr>
          <a:xfrm>
            <a:off x="2209800" y="133985"/>
            <a:ext cx="7971655" cy="659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8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C49B4-9B5A-93E0-55AC-9B49358E0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70C33-C963-E62D-B042-F0D2AC014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2CED162-F084-E458-939B-8182BD0731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846" b="2286"/>
          <a:stretch>
            <a:fillRect/>
          </a:stretch>
        </p:blipFill>
        <p:spPr>
          <a:xfrm>
            <a:off x="2100988" y="190499"/>
            <a:ext cx="7913824" cy="647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68" y="63579"/>
            <a:ext cx="10112063" cy="673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2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Formiranje punog sastava proizvodne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29" y="76200"/>
            <a:ext cx="1145754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447800"/>
            <a:ext cx="11506199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ored već određenih članova užeg dela ekipe, nedeljnim planom proizvodnje utvrđuje se pun sastav ekipe za realizaciju planirane TV emisije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astav kompletne ekipe zavisi od strukture programskog projekta, odnosno od načina realizacije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podela izvršilaca koji učestvuju u realizaciji na autorski, uži i puni sastav, nije utvrđena na osnovu značaja </a:t>
            </a:r>
            <a:r>
              <a:rPr lang="sr-Latn-RS" dirty="0">
                <a:latin typeface="Corbel" pitchFamily="34" charset="0"/>
              </a:rPr>
              <a:t>izvršilaca</a:t>
            </a:r>
            <a:r>
              <a:rPr lang="vi-VN" dirty="0">
                <a:latin typeface="Corbel" pitchFamily="34" charset="0"/>
              </a:rPr>
              <a:t> u radnom procesu, već u odnosu na vreme njihovog uključivanja po fazama radnih procesa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 TV ekipu čine svi izvršioci koji neposredno učestvuju u proizvodnim radnim procesima prilikom realizacije programskog projekta – TV emisije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1" y="228600"/>
            <a:ext cx="8915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punog sastava proizvodne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6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/>
          <p:cNvSpPr/>
          <p:nvPr/>
        </p:nvSpPr>
        <p:spPr>
          <a:xfrm>
            <a:off x="1981200" y="1524000"/>
            <a:ext cx="8153400" cy="5105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209800" y="1752600"/>
            <a:ext cx="7696200" cy="3124200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r>
              <a:rPr lang="sr-Latn-RS" sz="1400" dirty="0">
                <a:solidFill>
                  <a:prstClr val="black"/>
                </a:solidFill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organizator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; 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pomoćnik reditelja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sekretar režije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; 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glavni kamerman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video mikser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rekviziter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garderober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majstor tona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rasvetljivač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				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tehničko vođstvo</a:t>
            </a: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r>
              <a:rPr lang="sr-Latn-RS" sz="1400" dirty="0">
                <a:solidFill>
                  <a:prstClr val="black"/>
                </a:solidFill>
              </a:rPr>
              <a:t>					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2218754" lvl="8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/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14" name="Rounded Rectangle 13"/>
          <p:cNvSpPr/>
          <p:nvPr/>
        </p:nvSpPr>
        <p:spPr>
          <a:xfrm>
            <a:off x="2362200" y="1828800"/>
            <a:ext cx="2819400" cy="2895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sz="200" dirty="0"/>
          </a:p>
          <a:p>
            <a:pPr algn="ctr"/>
            <a:endParaRPr lang="sr-Latn-RS" sz="1400" dirty="0"/>
          </a:p>
          <a:p>
            <a:pPr algn="ctr"/>
            <a:endParaRPr lang="sr-Latn-RS" sz="1000" dirty="0"/>
          </a:p>
          <a:p>
            <a:pPr algn="ctr"/>
            <a:r>
              <a:rPr lang="sr-Latn-RS" sz="2000" dirty="0"/>
              <a:t>reditelj</a:t>
            </a:r>
          </a:p>
          <a:p>
            <a:pPr algn="ctr"/>
            <a:r>
              <a:rPr lang="sr-Latn-RS" sz="2000" dirty="0"/>
              <a:t>scenograf</a:t>
            </a:r>
          </a:p>
          <a:p>
            <a:pPr algn="ctr"/>
            <a:r>
              <a:rPr lang="sr-Latn-RS" sz="2000" dirty="0"/>
              <a:t>direktor fotografije</a:t>
            </a:r>
          </a:p>
          <a:p>
            <a:pPr algn="ctr"/>
            <a:r>
              <a:rPr lang="sr-Latn-RS" sz="2000" dirty="0"/>
              <a:t>kostimograf / stilista</a:t>
            </a:r>
          </a:p>
          <a:p>
            <a:pPr algn="ctr"/>
            <a:r>
              <a:rPr lang="sr-Latn-RS" sz="2000" dirty="0"/>
              <a:t>kompozitor</a:t>
            </a:r>
          </a:p>
          <a:p>
            <a:pPr algn="ctr"/>
            <a:r>
              <a:rPr lang="sr-Latn-RS" sz="2000" dirty="0"/>
              <a:t>koreograf</a:t>
            </a:r>
          </a:p>
          <a:p>
            <a:pPr algn="ctr"/>
            <a:r>
              <a:rPr lang="sr-Latn-RS" sz="2000" dirty="0"/>
              <a:t>dizajner el. grafike</a:t>
            </a:r>
            <a:endParaRPr lang="sr-Latn-RS" sz="1600" dirty="0"/>
          </a:p>
        </p:txBody>
      </p:sp>
      <p:sp>
        <p:nvSpPr>
          <p:cNvPr id="2" name="Rectangle 1"/>
          <p:cNvSpPr/>
          <p:nvPr/>
        </p:nvSpPr>
        <p:spPr>
          <a:xfrm>
            <a:off x="2514600" y="1981200"/>
            <a:ext cx="2438400" cy="304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/>
              <a:t>AUTORSKA EKIPA</a:t>
            </a:r>
            <a:endParaRPr lang="en-US" sz="2200" b="1" dirty="0"/>
          </a:p>
        </p:txBody>
      </p:sp>
      <p:sp>
        <p:nvSpPr>
          <p:cNvPr id="28" name="Rectangle 27"/>
          <p:cNvSpPr/>
          <p:nvPr/>
        </p:nvSpPr>
        <p:spPr>
          <a:xfrm>
            <a:off x="6705600" y="1828800"/>
            <a:ext cx="2590800" cy="381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/>
              <a:t>UŽA EKIPA</a:t>
            </a:r>
            <a:endParaRPr lang="en-US" sz="2200" b="1" dirty="0"/>
          </a:p>
        </p:txBody>
      </p:sp>
      <p:sp>
        <p:nvSpPr>
          <p:cNvPr id="51" name="Rectangle 50"/>
          <p:cNvSpPr/>
          <p:nvPr/>
        </p:nvSpPr>
        <p:spPr>
          <a:xfrm>
            <a:off x="4800600" y="6172200"/>
            <a:ext cx="2819400" cy="381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/>
              <a:t>PUN SASTAV EKIPE</a:t>
            </a:r>
            <a:endParaRPr lang="en-US" sz="2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4875074"/>
            <a:ext cx="6934200" cy="184665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hr-HR" sz="2000" dirty="0"/>
              <a:t>Kamerman				kontrola kamere</a:t>
            </a:r>
            <a:endParaRPr lang="en-US" sz="2000" dirty="0"/>
          </a:p>
          <a:p>
            <a:r>
              <a:rPr lang="hr-HR" sz="2000" dirty="0"/>
              <a:t>šminker-frizer				operater rasvete</a:t>
            </a:r>
            <a:endParaRPr lang="en-US" sz="2000" dirty="0"/>
          </a:p>
          <a:p>
            <a:r>
              <a:rPr lang="hr-HR" sz="2000" dirty="0"/>
              <a:t>scenski rekviziter				tehničar prenos.veza</a:t>
            </a:r>
            <a:endParaRPr lang="en-US" sz="2000" dirty="0"/>
          </a:p>
          <a:p>
            <a:r>
              <a:rPr lang="hr-HR" sz="2000" dirty="0"/>
              <a:t>dekorateri				mikroman</a:t>
            </a:r>
            <a:endParaRPr lang="en-US" sz="2000" dirty="0"/>
          </a:p>
          <a:p>
            <a:pPr lvl="0"/>
            <a:endParaRPr lang="en-US" sz="1600" dirty="0"/>
          </a:p>
          <a:p>
            <a:pPr lvl="0"/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76200" y="152400"/>
            <a:ext cx="8839201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punog sastava proizvodne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5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7" grpId="0" animBg="1"/>
      <p:bldP spid="14" grpId="0" animBg="1"/>
      <p:bldP spid="2" grpId="0" animBg="1"/>
      <p:bldP spid="28" grpId="0" animBg="1"/>
      <p:bldP spid="51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b="1" dirty="0">
                <a:latin typeface="Corbel" pitchFamily="34" charset="0"/>
              </a:rPr>
              <a:t>Komponovana muzika</a:t>
            </a:r>
            <a:r>
              <a:rPr lang="pl-PL" dirty="0">
                <a:latin typeface="Corbel" pitchFamily="34" charset="0"/>
              </a:rPr>
              <a:t>: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kompozitor (član autorske ekipe)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komponovanje i aranžiranje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izbor izvođača (instrumentalista i vokala)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snimanje u tonskom studiju (tonski studio obezbeđuje producent, a organizaciju snimanja i koordinaciju izvođača obavlja organizator, tokom snimanja u studiju je prisutan muzički urednik / m. saradnik)</a:t>
            </a:r>
          </a:p>
          <a:p>
            <a:pPr marL="1251712" lvl="5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b="1" dirty="0">
                <a:latin typeface="Corbel" pitchFamily="34" charset="0"/>
              </a:rPr>
              <a:t>Arhivska muzika</a:t>
            </a:r>
            <a:r>
              <a:rPr lang="pl-PL" dirty="0">
                <a:latin typeface="Corbel" pitchFamily="34" charset="0"/>
              </a:rPr>
              <a:t>: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muzički urednik / m. saradnik preslušava i bira muziku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voditi računa o autorskim pravima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b="1" dirty="0">
                <a:latin typeface="Corbel" pitchFamily="34" charset="0"/>
              </a:rPr>
              <a:t>Zvučni efekti</a:t>
            </a:r>
            <a:r>
              <a:rPr lang="pl-PL" dirty="0">
                <a:latin typeface="Corbel" pitchFamily="34" charset="0"/>
              </a:rPr>
              <a:t>: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korišćenje tonske dokumentacije</a:t>
            </a:r>
          </a:p>
          <a:p>
            <a:pPr marL="1615250" lvl="5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dirty="0">
                <a:latin typeface="Corbel" pitchFamily="34" charset="0"/>
              </a:rPr>
              <a:t>snimanje zvučnih efekata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8077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muzike i tonskih efekata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8991600" cy="1007364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špice, džinglova, foršpana i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potrebne el.grafičke opreme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4800" y="1524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08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125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TV emisija ima svoj početak i kraj – najavnu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špicu</a:t>
            </a:r>
            <a:r>
              <a:rPr lang="sr-Latn-RS" dirty="0">
                <a:latin typeface="Corbel" pitchFamily="34" charset="0"/>
              </a:rPr>
              <a:t> i odjavu špicu / odjavni rol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d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žinglovi </a:t>
            </a:r>
            <a:r>
              <a:rPr lang="vi-VN" dirty="0">
                <a:latin typeface="Corbel" pitchFamily="34" charset="0"/>
              </a:rPr>
              <a:t>su kratke audio-video forme koje predstavljaju samu emisiju ili delove emisije, u samoj emisiji</a:t>
            </a:r>
            <a:r>
              <a:rPr lang="sr-Latn-RS" dirty="0">
                <a:latin typeface="Corbel" pitchFamily="34" charset="0"/>
              </a:rPr>
              <a:t>,</a:t>
            </a:r>
            <a:r>
              <a:rPr lang="vi-VN" dirty="0">
                <a:latin typeface="Corbel" pitchFamily="34" charset="0"/>
              </a:rPr>
              <a:t> izvode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iz najavne špice TV emisije prateći vizuelni i tonski sadržaj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f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oršpani </a:t>
            </a:r>
            <a:r>
              <a:rPr lang="vi-VN" dirty="0">
                <a:latin typeface="Corbel" pitchFamily="34" charset="0"/>
              </a:rPr>
              <a:t>služe za predstavljanje, odnosno najavljivanje konkretne TV emisije, kako bi se gledaoci informisali o vremenu emitovanja, temi, autorima, izvođačima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el. grafička oprema </a:t>
            </a:r>
            <a:r>
              <a:rPr lang="sr-Latn-RS" dirty="0">
                <a:latin typeface="Corbel" pitchFamily="34" charset="0"/>
              </a:rPr>
              <a:t>(logo emisije, pločice, fontovi, maske, telopi ...)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8153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špice, džinglova, foršpana i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potrebne el.grafičke opreme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87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5156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Špica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1612106"/>
            <a:ext cx="11811000" cy="509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09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92544"/>
            <a:ext cx="4828756" cy="6828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32361"/>
            <a:ext cx="4755968" cy="672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2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132869"/>
            <a:ext cx="4724399" cy="66809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4910"/>
            <a:ext cx="4730028" cy="668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7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63918"/>
            <a:ext cx="4648200" cy="6573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342" y="163919"/>
            <a:ext cx="4648200" cy="65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2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52400"/>
            <a:ext cx="4700976" cy="66478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1" y="152402"/>
            <a:ext cx="4700976" cy="664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2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4014"/>
            <a:ext cx="4746723" cy="67131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685" y="55181"/>
            <a:ext cx="4725936" cy="668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3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007" y="102445"/>
            <a:ext cx="4692505" cy="663472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55583"/>
            <a:ext cx="4724400" cy="668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9051"/>
            <a:ext cx="4778308" cy="67542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997" y="81716"/>
            <a:ext cx="4778307" cy="67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083" y="1524000"/>
            <a:ext cx="9815834" cy="52387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95250"/>
            <a:ext cx="8001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Režija tonskog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28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2" y="128308"/>
            <a:ext cx="4719410" cy="66780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35251"/>
            <a:ext cx="4724400" cy="667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562100"/>
            <a:ext cx="6959600" cy="52197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1" y="76200"/>
            <a:ext cx="3276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Tonska režija</a:t>
            </a:r>
            <a:endParaRPr lang="en-US" sz="36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0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636" y="1562101"/>
            <a:ext cx="9220727" cy="51815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Tonski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214" y="1590675"/>
            <a:ext cx="9213371" cy="51816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76200"/>
            <a:ext cx="9753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Izvođači u tonskom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7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85016-8D13-120F-9F86-FAF0C3EAE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DD920-B13B-823B-3BA2-616C246BC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32E837-1568-BBE4-76EE-ABCBEB4AA9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314" y="1600199"/>
            <a:ext cx="9213372" cy="5181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5B8D4C7-2BD5-F53C-4A93-99746244B37C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753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Izvođači u tonskom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56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DE1E6-B29B-F38A-9ED3-73416682E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DD4E8-0DC6-DF6D-CEED-E3BD7AF75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E0578E4-24A0-DC43-5348-7817A31F64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599" y="1600200"/>
            <a:ext cx="6908801" cy="51816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ECC768-FE99-022D-BC38-07CDADC0BDDD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753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Izvođači u tonskom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3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4235</TotalTime>
  <Words>759</Words>
  <Application>Microsoft Office PowerPoint</Application>
  <PresentationFormat>Widescreen</PresentationFormat>
  <Paragraphs>658</Paragraphs>
  <Slides>40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Obezbeđivanje muzike i tonskih efekata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Izbor i nabavka VTR materijala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Obezbeđivanje prostorno-tehničkih  i kadrovskih kapaciteta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Formiranje punog sastava proizvodne ekipe</vt:lpstr>
      <vt:lpstr>PowerPoint Presentation</vt:lpstr>
      <vt:lpstr>PowerPoint Presentation</vt:lpstr>
      <vt:lpstr>Izrada špice, džinglova, foršpana i  potrebne el.grafičke opreme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1243</cp:revision>
  <dcterms:created xsi:type="dcterms:W3CDTF">2006-08-16T00:00:00Z</dcterms:created>
  <dcterms:modified xsi:type="dcterms:W3CDTF">2025-08-07T14:06:49Z</dcterms:modified>
</cp:coreProperties>
</file>