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0"/>
  </p:notesMasterIdLst>
  <p:sldIdLst>
    <p:sldId id="256" r:id="rId2"/>
    <p:sldId id="367" r:id="rId3"/>
    <p:sldId id="479" r:id="rId4"/>
    <p:sldId id="487" r:id="rId5"/>
    <p:sldId id="486" r:id="rId6"/>
    <p:sldId id="485" r:id="rId7"/>
    <p:sldId id="484" r:id="rId8"/>
    <p:sldId id="483" r:id="rId9"/>
    <p:sldId id="482" r:id="rId10"/>
    <p:sldId id="481" r:id="rId11"/>
    <p:sldId id="480" r:id="rId12"/>
    <p:sldId id="504" r:id="rId13"/>
    <p:sldId id="494" r:id="rId14"/>
    <p:sldId id="493" r:id="rId15"/>
    <p:sldId id="492" r:id="rId16"/>
    <p:sldId id="491" r:id="rId17"/>
    <p:sldId id="490" r:id="rId18"/>
    <p:sldId id="489" r:id="rId19"/>
    <p:sldId id="488" r:id="rId20"/>
    <p:sldId id="498" r:id="rId21"/>
    <p:sldId id="497" r:id="rId22"/>
    <p:sldId id="476" r:id="rId23"/>
    <p:sldId id="478" r:id="rId24"/>
    <p:sldId id="499" r:id="rId25"/>
    <p:sldId id="500" r:id="rId26"/>
    <p:sldId id="501" r:id="rId27"/>
    <p:sldId id="502" r:id="rId28"/>
    <p:sldId id="50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dekora, kostima i maske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76200"/>
            <a:ext cx="4089400" cy="2380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1" y="76200"/>
            <a:ext cx="4513757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559378"/>
            <a:ext cx="48768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900" y="1585848"/>
            <a:ext cx="6934200" cy="519595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2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752600"/>
            <a:ext cx="11972438" cy="472027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Skice kostima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2209800"/>
            <a:ext cx="11952248" cy="41529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kostima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4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0656" y="1524000"/>
            <a:ext cx="9030688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kostima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62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25" y="1523704"/>
            <a:ext cx="6844818" cy="52027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3912" y="1523704"/>
            <a:ext cx="3902288" cy="520305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EFEA0BB-8D55-2E9E-ABA1-F0C267ACD69E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Skice i izrađeni kostim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4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300" y="1531239"/>
            <a:ext cx="8915400" cy="526008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Izrađeni kostimi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9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70619"/>
            <a:ext cx="5181600" cy="673379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0" y="3497819"/>
            <a:ext cx="4953000" cy="329707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DE08613-2306-63A8-E05A-47EC2B88E5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130710"/>
            <a:ext cx="4953000" cy="329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39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676400"/>
            <a:ext cx="5029200" cy="5029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1676400"/>
            <a:ext cx="6705600" cy="50292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Fundus kostima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14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8100" y="1524000"/>
            <a:ext cx="7035800" cy="52768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0134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Fundus kostima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811" y="1538351"/>
            <a:ext cx="9324377" cy="524344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maski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1252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Na osnovu usvojenih idejnih skica koje su tehnički razrađene pristupa se izradi dekora, kostima i maske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Elementi dekora, kostima i maske mogu se obezbediti na više načina: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korišćenjem već postojećih elemenata dekora, kostima i maski iz fundusa TV 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iznajmljivanjem od drugih institucija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kupovinom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izradom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Autori idejnih skica upoznaju izvođače radova sa skicama i tehničkim crtežima, prisustvuju radnom procesu, kontrolišu i po potrebi intervenišu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190"/>
          <a:stretch/>
        </p:blipFill>
        <p:spPr>
          <a:xfrm>
            <a:off x="533401" y="1600200"/>
            <a:ext cx="4602818" cy="51390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1600200"/>
            <a:ext cx="6423773" cy="513901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maski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3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6029" y="1569340"/>
            <a:ext cx="7499942" cy="521246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maski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9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0700" y="5638800"/>
            <a:ext cx="88392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Obezbeđivanje scenske i igrajuće rekvizite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14300"/>
            <a:ext cx="7268434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0" y="114300"/>
            <a:ext cx="32258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3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5918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7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Rekvizita označava predmete koji su potrebni pri samoj realizaciji - na objektu snimanja pri čemu dopunjavaju dekor, ili omogućavaju izvršenje izvođačkog zadatka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predmeti </a:t>
            </a:r>
            <a:r>
              <a:rPr lang="sr-Latn-RS" dirty="0">
                <a:latin typeface="Corbel" pitchFamily="34" charset="0"/>
              </a:rPr>
              <a:t>koji </a:t>
            </a:r>
            <a:r>
              <a:rPr lang="vi-VN" dirty="0">
                <a:latin typeface="Corbel" pitchFamily="34" charset="0"/>
              </a:rPr>
              <a:t>se pojavljuju kao elementi rekvizite (oružje, muzički instrumenti, knjige, slike, čaše, cigarete, piće, hrana, životinje...)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 nameni razlikujemo dve osnovne vrste rekvizite:</a:t>
            </a:r>
            <a:endParaRPr lang="sr-Latn-RS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scenska rekvizita		igrajuća rekvizita</a:t>
            </a: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200" b="1" dirty="0">
              <a:solidFill>
                <a:srgbClr val="C00000"/>
              </a:solidFill>
              <a:latin typeface="Corbel" pitchFamily="34" charset="0"/>
            </a:endParaRPr>
          </a:p>
          <a:p>
            <a:pPr marL="3409950" lvl="7" indent="-3619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latin typeface="Corbel" pitchFamily="34" charset="0"/>
              </a:rPr>
              <a:t>potrošna</a:t>
            </a:r>
          </a:p>
          <a:p>
            <a:pPr marL="3409950" lvl="7" indent="-3619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latin typeface="Corbel" pitchFamily="34" charset="0"/>
              </a:rPr>
              <a:t>živa</a:t>
            </a:r>
          </a:p>
          <a:p>
            <a:pPr marL="3409950" lvl="7" indent="-3619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latin typeface="Corbel" pitchFamily="34" charset="0"/>
              </a:rPr>
              <a:t>posebne vrednosti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85344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scenske i igrajuće rekvizite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70485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Scenska rekvizita </a:t>
            </a:r>
            <a:r>
              <a:rPr lang="vi-VN" dirty="0">
                <a:latin typeface="Corbel" pitchFamily="34" charset="0"/>
              </a:rPr>
              <a:t>predstavlja </a:t>
            </a:r>
            <a:r>
              <a:rPr lang="vi-VN" u="sng" dirty="0">
                <a:latin typeface="Corbel" pitchFamily="34" charset="0"/>
              </a:rPr>
              <a:t>sastavni deo scenografije </a:t>
            </a:r>
            <a:r>
              <a:rPr lang="vi-VN" dirty="0">
                <a:latin typeface="Corbel" pitchFamily="34" charset="0"/>
              </a:rPr>
              <a:t>i utvrđena je </a:t>
            </a:r>
            <a:endParaRPr lang="sr-Latn-RS" dirty="0">
              <a:latin typeface="Corbel" pitchFamily="34" charset="0"/>
            </a:endParaRPr>
          </a:p>
          <a:p>
            <a:pPr marL="361950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       </a:t>
            </a:r>
            <a:r>
              <a:rPr lang="vi-VN" dirty="0">
                <a:latin typeface="Corbel" pitchFamily="34" charset="0"/>
              </a:rPr>
              <a:t>u idejnim skicama dekora </a:t>
            </a:r>
            <a:endParaRPr lang="sr-Latn-RS" dirty="0">
              <a:latin typeface="Corbel" pitchFamily="34" charset="0"/>
            </a:endParaRPr>
          </a:p>
          <a:p>
            <a:pPr marL="647700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0485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lementi scenske rekvizite uklapaju se u dekor, čineći sa njim jedinstvenu celinu</a:t>
            </a:r>
            <a:endParaRPr lang="sr-Latn-RS" dirty="0">
              <a:latin typeface="Corbel" pitchFamily="34" charset="0"/>
            </a:endParaRPr>
          </a:p>
          <a:p>
            <a:pPr marL="647700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0485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pisak rekvizite utvrđuje scenograf</a:t>
            </a:r>
            <a:endParaRPr lang="sr-Latn-RS" dirty="0">
              <a:latin typeface="Corbel" pitchFamily="34" charset="0"/>
            </a:endParaRPr>
          </a:p>
          <a:p>
            <a:pPr marL="647700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0485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nabavku obavlja nabavni rekviziter</a:t>
            </a:r>
            <a:endParaRPr lang="sr-Latn-RS" dirty="0">
              <a:latin typeface="Corbel" pitchFamily="34" charset="0"/>
            </a:endParaRPr>
          </a:p>
          <a:p>
            <a:pPr marL="647700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0485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brigu o </a:t>
            </a:r>
            <a:r>
              <a:rPr lang="sr-Latn-RS" dirty="0">
                <a:latin typeface="Corbel" pitchFamily="34" charset="0"/>
              </a:rPr>
              <a:t>rekviziti</a:t>
            </a:r>
            <a:r>
              <a:rPr lang="vi-VN" dirty="0">
                <a:latin typeface="Corbel" pitchFamily="34" charset="0"/>
              </a:rPr>
              <a:t> na objektu snimanja vodi scenski rekviziter</a:t>
            </a: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84582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scenske i igrajuće rekvizite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8200" y="3962400"/>
            <a:ext cx="32893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 fontScale="92500" lnSpcReduction="2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85800" lvl="2" indent="-28575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Igrajuća rekvizita </a:t>
            </a:r>
            <a:r>
              <a:rPr lang="vi-VN" sz="2600" dirty="0">
                <a:latin typeface="Corbel" pitchFamily="34" charset="0"/>
              </a:rPr>
              <a:t>je neposredno vezana </a:t>
            </a:r>
            <a:r>
              <a:rPr lang="vi-VN" sz="2600" u="sng" dirty="0">
                <a:latin typeface="Corbel" pitchFamily="34" charset="0"/>
              </a:rPr>
              <a:t>za odvijanje same radnje</a:t>
            </a:r>
            <a:r>
              <a:rPr lang="vi-VN" sz="2600" dirty="0">
                <a:latin typeface="Corbel" pitchFamily="34" charset="0"/>
              </a:rPr>
              <a:t>, po rediteljskoj zamisli, a izvođači je koriste prilikom izvršavanja svojih zadataka, pa se zato još zove </a:t>
            </a:r>
            <a:r>
              <a:rPr lang="vi-VN" sz="2600" dirty="0">
                <a:solidFill>
                  <a:srgbClr val="C00000"/>
                </a:solidFill>
                <a:latin typeface="Corbel" pitchFamily="34" charset="0"/>
              </a:rPr>
              <a:t>–</a:t>
            </a:r>
            <a:r>
              <a:rPr lang="vi-VN" sz="2600" dirty="0">
                <a:latin typeface="Corbel" pitchFamily="34" charset="0"/>
              </a:rPr>
              <a:t> </a:t>
            </a:r>
            <a:r>
              <a:rPr lang="vi-VN" sz="2600" b="1" i="1" dirty="0">
                <a:solidFill>
                  <a:srgbClr val="C00000"/>
                </a:solidFill>
                <a:latin typeface="Corbel" pitchFamily="34" charset="0"/>
              </a:rPr>
              <a:t>rediteljska rekvizita</a:t>
            </a:r>
            <a:endParaRPr lang="sr-Latn-RS" sz="26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685800" lvl="2" indent="-28575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dirty="0">
                <a:latin typeface="Corbel" pitchFamily="34" charset="0"/>
              </a:rPr>
              <a:t>Spisak potrebne igrajuće rekvizite izrađuje asistent režije na osnovu rediteljske koncepcije i knjige snimanja</a:t>
            </a:r>
            <a:endParaRPr lang="sr-Latn-RS" sz="2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42950" lvl="2" indent="-3429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dirty="0">
                <a:latin typeface="Corbel" pitchFamily="34" charset="0"/>
              </a:rPr>
              <a:t>nabavku obavlja nabavni rekviziter</a:t>
            </a:r>
            <a:endParaRPr lang="sr-Latn-RS" sz="2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742950" lvl="2" indent="-3429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dirty="0">
                <a:latin typeface="Corbel" pitchFamily="34" charset="0"/>
              </a:rPr>
              <a:t>brigu o </a:t>
            </a:r>
            <a:r>
              <a:rPr lang="sr-Latn-RS" sz="2600" dirty="0">
                <a:latin typeface="Corbel" pitchFamily="34" charset="0"/>
              </a:rPr>
              <a:t>rekviziti</a:t>
            </a:r>
            <a:r>
              <a:rPr lang="vi-VN" sz="2600" dirty="0">
                <a:latin typeface="Corbel" pitchFamily="34" charset="0"/>
              </a:rPr>
              <a:t> na objektu snimanja vodi asistent režije</a:t>
            </a:r>
            <a:endParaRPr lang="sr-Latn-RS" sz="2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800100" lvl="2" indent="-40005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dirty="0">
                <a:latin typeface="Corbel" pitchFamily="34" charset="0"/>
              </a:rPr>
              <a:t>predmeti </a:t>
            </a:r>
            <a:r>
              <a:rPr lang="sr-Latn-RS" sz="2600" dirty="0">
                <a:latin typeface="Corbel" pitchFamily="34" charset="0"/>
              </a:rPr>
              <a:t>se </a:t>
            </a:r>
            <a:r>
              <a:rPr lang="vi-VN" sz="2600" dirty="0">
                <a:latin typeface="Corbel" pitchFamily="34" charset="0"/>
              </a:rPr>
              <a:t>određuju kao scenska ili igrajuća rekvizita u odnosu na namenu samog predmeta</a:t>
            </a:r>
            <a:endParaRPr lang="sr-Latn-RS" sz="2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85344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scenske i igrajuće rekvizite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0075" y="3352800"/>
            <a:ext cx="3286125" cy="2190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332356"/>
            <a:ext cx="3200400" cy="177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6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latin typeface="Corbel" pitchFamily="34" charset="0"/>
              </a:rPr>
              <a:t>Potrošna rekvizita </a:t>
            </a:r>
            <a:r>
              <a:rPr lang="vi-VN" dirty="0">
                <a:latin typeface="Corbel" pitchFamily="34" charset="0"/>
              </a:rPr>
              <a:t>obuhvata one predmete koji se troše u procesu realizacije TV emisije (hrana, piće, cigarete, papir, čaše i tanjiri koji se razbijaju...)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85344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scenske i igrajuće rekvizite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249" y="3695700"/>
            <a:ext cx="6019800" cy="30099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" y="2743200"/>
            <a:ext cx="5029201" cy="333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7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latin typeface="Corbel" pitchFamily="34" charset="0"/>
              </a:rPr>
              <a:t>Živa rekvizita </a:t>
            </a:r>
            <a:r>
              <a:rPr lang="vi-VN" dirty="0">
                <a:latin typeface="Corbel" pitchFamily="34" charset="0"/>
              </a:rPr>
              <a:t>predstavlja životinje koje su element igrajuće, odnosno scenske rekvizite, a ponekad mogu biti i potrošna rekvizita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86106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scenske i igrajuće rekvizite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4620531"/>
            <a:ext cx="4038601" cy="2115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90800"/>
            <a:ext cx="4055337" cy="185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1" y="2590800"/>
            <a:ext cx="54737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6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744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latin typeface="Corbel" pitchFamily="34" charset="0"/>
              </a:rPr>
              <a:t>Rekvizitu od posebne vrednosti </a:t>
            </a:r>
            <a:r>
              <a:rPr lang="vi-VN" dirty="0">
                <a:latin typeface="Corbel" pitchFamily="34" charset="0"/>
              </a:rPr>
              <a:t>čine predmeti umetničke i materijalne vrednosti (novac, umetničke slike, nakit, skulpture, muzejski eksponati, antikviteti...), bez obzira da li su igrajuća ili scenska rekvizita.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85344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scenske i igrajuće rekvizite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3000576"/>
            <a:ext cx="5571465" cy="37050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00576"/>
            <a:ext cx="2800998" cy="37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8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81302"/>
            <a:ext cx="9632452" cy="670049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29718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Tlocrt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05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474" y="1555045"/>
            <a:ext cx="6985052" cy="521723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6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316" y="1562100"/>
            <a:ext cx="7039368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0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561" y="1476375"/>
            <a:ext cx="9326877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2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47" y="1600201"/>
            <a:ext cx="9191705" cy="51815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3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47" y="1600201"/>
            <a:ext cx="9191705" cy="51815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058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5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896" y="1524000"/>
            <a:ext cx="7042208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0134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2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3584</TotalTime>
  <Words>441</Words>
  <Application>Microsoft Office PowerPoint</Application>
  <PresentationFormat>Widescreen</PresentationFormat>
  <Paragraphs>421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Izrada dekora, kostima i maske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Obezbeđivanje scenske i igrajuće rekvizite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1122</cp:revision>
  <dcterms:created xsi:type="dcterms:W3CDTF">2006-08-16T00:00:00Z</dcterms:created>
  <dcterms:modified xsi:type="dcterms:W3CDTF">2025-08-07T14:00:00Z</dcterms:modified>
</cp:coreProperties>
</file>