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notesMasterIdLst>
    <p:notesMasterId r:id="rId32"/>
  </p:notesMasterIdLst>
  <p:sldIdLst>
    <p:sldId id="256" r:id="rId2"/>
    <p:sldId id="367" r:id="rId3"/>
    <p:sldId id="368" r:id="rId4"/>
    <p:sldId id="386" r:id="rId5"/>
    <p:sldId id="396" r:id="rId6"/>
    <p:sldId id="397" r:id="rId7"/>
    <p:sldId id="398" r:id="rId8"/>
    <p:sldId id="311" r:id="rId9"/>
    <p:sldId id="410" r:id="rId10"/>
    <p:sldId id="399" r:id="rId11"/>
    <p:sldId id="374" r:id="rId12"/>
    <p:sldId id="411" r:id="rId13"/>
    <p:sldId id="400" r:id="rId14"/>
    <p:sldId id="375" r:id="rId15"/>
    <p:sldId id="412" r:id="rId16"/>
    <p:sldId id="401" r:id="rId17"/>
    <p:sldId id="378" r:id="rId18"/>
    <p:sldId id="413" r:id="rId19"/>
    <p:sldId id="402" r:id="rId20"/>
    <p:sldId id="403" r:id="rId21"/>
    <p:sldId id="377" r:id="rId22"/>
    <p:sldId id="404" r:id="rId23"/>
    <p:sldId id="405" r:id="rId24"/>
    <p:sldId id="406" r:id="rId25"/>
    <p:sldId id="407" r:id="rId26"/>
    <p:sldId id="376" r:id="rId27"/>
    <p:sldId id="408" r:id="rId28"/>
    <p:sldId id="379" r:id="rId29"/>
    <p:sldId id="409" r:id="rId30"/>
    <p:sldId id="380" r:id="rId3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34555" autoAdjust="0"/>
    <p:restoredTop sz="94622" autoAdjust="0"/>
  </p:normalViewPr>
  <p:slideViewPr>
    <p:cSldViewPr>
      <p:cViewPr varScale="1">
        <p:scale>
          <a:sx n="100" d="100"/>
          <a:sy n="100" d="100"/>
        </p:scale>
        <p:origin x="114" y="12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6925B0-922F-4828-84EB-0DF837AA9F0B}" type="datetimeFigureOut">
              <a:rPr lang="en-US" smtClean="0"/>
              <a:t>8/7/2025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ECB385E-408D-4944-8CAD-49125B1CF0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93667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CB385E-408D-4944-8CAD-49125B1CF0DC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73253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1" y="0"/>
            <a:ext cx="12191999" cy="513543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3355848"/>
            <a:ext cx="10769600" cy="1673352"/>
          </a:xfr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1828800"/>
            <a:ext cx="10769600" cy="1499616"/>
          </a:xfrm>
        </p:spPr>
        <p:txBody>
          <a:bodyPr lIns="118872" tIns="0" rIns="45720" bIns="0" anchor="b"/>
          <a:lstStyle>
            <a:lvl1pPr marL="0" indent="0" algn="l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r>
              <a:rPr kumimoji="0"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Rectangle 9"/>
          <p:cNvSpPr/>
          <p:nvPr/>
        </p:nvSpPr>
        <p:spPr bwMode="invGray">
          <a:xfrm>
            <a:off x="0" y="5128334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invGray">
          <a:xfrm>
            <a:off x="8798560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108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8" name="Rectangle 7"/>
          <p:cNvSpPr/>
          <p:nvPr/>
        </p:nvSpPr>
        <p:spPr bwMode="ltGray">
          <a:xfrm>
            <a:off x="8863584" y="0"/>
            <a:ext cx="3352801" cy="685800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042400" y="274641"/>
            <a:ext cx="2540000" cy="5851525"/>
          </a:xfrm>
        </p:spPr>
        <p:txBody>
          <a:bodyPr vert="eaVert"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304801"/>
            <a:ext cx="8026400" cy="5851525"/>
          </a:xfrm>
        </p:spPr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520796" y="6377460"/>
            <a:ext cx="5115205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55448"/>
            <a:ext cx="10972800" cy="1252728"/>
          </a:xfrm>
        </p:spPr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0" y="1"/>
            <a:ext cx="12192000" cy="260252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12" name="Rectangle 11"/>
          <p:cNvSpPr/>
          <p:nvPr/>
        </p:nvSpPr>
        <p:spPr bwMode="invGray">
          <a:xfrm>
            <a:off x="0" y="2602520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9744" y="118872"/>
            <a:ext cx="10684256" cy="1636776"/>
          </a:xfrm>
        </p:spPr>
        <p:txBody>
          <a:bodyPr vert="horz" lIns="91440" tIns="0" rIns="91440" bIns="0" rtlCol="0" anchor="b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 cap="none" baseline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87552" y="1828800"/>
            <a:ext cx="10696448" cy="685800"/>
          </a:xfrm>
        </p:spPr>
        <p:txBody>
          <a:bodyPr lIns="146304" tIns="0" rIns="45720" bIns="0"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773936"/>
            <a:ext cx="5384800" cy="4623816"/>
          </a:xfrm>
        </p:spPr>
        <p:txBody>
          <a:bodyPr lIns="9144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773936"/>
            <a:ext cx="5384800" cy="462381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8/7/2025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98988"/>
            <a:ext cx="5386917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449512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698988"/>
            <a:ext cx="5389033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449512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8/7/2025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8/7/2025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8/7/2025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3784" y="152400"/>
            <a:ext cx="3364992" cy="978408"/>
          </a:xfrm>
        </p:spPr>
        <p:txBody>
          <a:bodyPr vert="horz" lIns="73152" rIns="45720" bIns="0" rtlCol="0" anchor="b">
            <a:normAutofit/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25837" y="1743134"/>
            <a:ext cx="7894188" cy="45588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3784" y="1730018"/>
            <a:ext cx="329184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8/7/2025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Rectangle 11"/>
          <p:cNvSpPr/>
          <p:nvPr/>
        </p:nvSpPr>
        <p:spPr bwMode="invGray">
          <a:xfrm>
            <a:off x="3807649" y="0"/>
            <a:ext cx="6096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9" name="Rectangle 8"/>
          <p:cNvSpPr/>
          <p:nvPr/>
        </p:nvSpPr>
        <p:spPr bwMode="invGray">
          <a:xfrm>
            <a:off x="3807649" y="0"/>
            <a:ext cx="6096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6" y="155448"/>
            <a:ext cx="3366867" cy="978408"/>
          </a:xfrm>
        </p:spPr>
        <p:txBody>
          <a:bodyPr lIns="73152" bIns="0" anchor="b"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71741" y="1484808"/>
            <a:ext cx="8329863" cy="5373192"/>
          </a:xfrm>
          <a:solidFill>
            <a:schemeClr val="bg2">
              <a:shade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  <a:extLst/>
          </a:lstStyle>
          <a:p>
            <a:r>
              <a:rPr kumimoji="0" lang="en-US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19456" y="1728216"/>
            <a:ext cx="329184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219456" y="1170432"/>
            <a:ext cx="3364992" cy="201168"/>
          </a:xfr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8/7/2025</a:t>
            </a:fld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3807649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9" name="Rectangle 8"/>
          <p:cNvSpPr/>
          <p:nvPr/>
        </p:nvSpPr>
        <p:spPr bwMode="invGray">
          <a:xfrm>
            <a:off x="3807649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47744" y="1170432"/>
            <a:ext cx="6925056" cy="201168"/>
          </a:xfrm>
        </p:spPr>
        <p:txBody>
          <a:bodyPr/>
          <a:lstStyle>
            <a:lvl1pPr>
              <a:defRPr>
                <a:solidFill>
                  <a:schemeClr val="bg1">
                    <a:shade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1119104" y="1170432"/>
            <a:ext cx="978485" cy="201168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 bwMode="invGray">
          <a:xfrm>
            <a:off x="0" y="1435895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7" name="Rectangle 6"/>
          <p:cNvSpPr/>
          <p:nvPr/>
        </p:nvSpPr>
        <p:spPr bwMode="ltGray">
          <a:xfrm>
            <a:off x="1" y="1"/>
            <a:ext cx="12191999" cy="143373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152400"/>
            <a:ext cx="10972800" cy="1251062"/>
          </a:xfrm>
          <a:prstGeom prst="rect">
            <a:avLst/>
          </a:prstGeom>
        </p:spPr>
        <p:txBody>
          <a:bodyPr vert="horz" lIns="91440" rIns="45720" rtlCol="0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775192"/>
            <a:ext cx="10972800" cy="4625609"/>
          </a:xfrm>
          <a:prstGeom prst="rect">
            <a:avLst/>
          </a:prstGeom>
        </p:spPr>
        <p:txBody>
          <a:bodyPr vert="horz" lIns="54864" tIns="91440" rtlCol="0">
            <a:normAutofit/>
          </a:bodyPr>
          <a:lstStyle/>
          <a:p>
            <a:pPr lvl="0" eaLnBrk="1" latinLnBrk="0" hangingPunct="1"/>
            <a:r>
              <a:rPr kumimoji="0" lang="en-US"/>
              <a:t>Click to edit Master text styles</a:t>
            </a:r>
          </a:p>
          <a:p>
            <a:pPr lvl="1" eaLnBrk="1" latinLnBrk="0" hangingPunct="1"/>
            <a:r>
              <a:rPr kumimoji="0" lang="en-US"/>
              <a:t>Second level</a:t>
            </a:r>
          </a:p>
          <a:p>
            <a:pPr lvl="2" eaLnBrk="1" latinLnBrk="0" hangingPunct="1"/>
            <a:r>
              <a:rPr kumimoji="0" lang="en-US"/>
              <a:t>Third level</a:t>
            </a:r>
          </a:p>
          <a:p>
            <a:pPr lvl="3" eaLnBrk="1" latinLnBrk="0" hangingPunct="1"/>
            <a:r>
              <a:rPr kumimoji="0" lang="en-US"/>
              <a:t>Fourth level</a:t>
            </a:r>
          </a:p>
          <a:p>
            <a:pPr lvl="4" eaLnBrk="1" latinLnBrk="0" hangingPunct="1"/>
            <a:r>
              <a:rPr kumimoji="0"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476999"/>
            <a:ext cx="2844800" cy="274320"/>
          </a:xfrm>
          <a:prstGeom prst="rect">
            <a:avLst/>
          </a:prstGeom>
        </p:spPr>
        <p:txBody>
          <a:bodyPr vert="horz" lIns="109728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1D8BD707-D9CF-40AE-B4C6-C98DA3205C09}" type="datetimeFigureOut">
              <a:rPr lang="en-US" smtClean="0"/>
              <a:pPr/>
              <a:t>8/7/2025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20796" y="6476999"/>
            <a:ext cx="7343625" cy="274320"/>
          </a:xfrm>
          <a:prstGeom prst="rect">
            <a:avLst/>
          </a:prstGeom>
        </p:spPr>
        <p:txBody>
          <a:bodyPr vert="horz" lIns="45720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939195" y="6476999"/>
            <a:ext cx="978485" cy="274320"/>
          </a:xfrm>
          <a:prstGeom prst="rect">
            <a:avLst/>
          </a:prstGeom>
        </p:spPr>
        <p:txBody>
          <a:bodyPr vert="horz" bIns="0" rtlCol="0" anchor="b"/>
          <a:lstStyle>
            <a:lvl1pPr algn="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l" rtl="0" eaLnBrk="1" latinLnBrk="0" hangingPunct="1">
        <a:spcBef>
          <a:spcPct val="0"/>
        </a:spcBef>
        <a:buNone/>
        <a:defRPr kumimoji="0" sz="4500" b="1" kern="1200">
          <a:solidFill>
            <a:schemeClr val="accent1">
              <a:satMod val="150000"/>
            </a:schemeClr>
          </a:solidFill>
          <a:effectLst/>
          <a:latin typeface="+mj-lt"/>
          <a:ea typeface="+mj-ea"/>
          <a:cs typeface="+mj-cs"/>
        </a:defRPr>
      </a:lvl1pPr>
      <a:extLst/>
    </p:titleStyle>
    <p:bodyStyle>
      <a:lvl1pPr marL="438912" indent="-320040" algn="l" rtl="0" eaLnBrk="1" latinLnBrk="0" hangingPunct="1">
        <a:spcBef>
          <a:spcPts val="0"/>
        </a:spcBef>
        <a:buClr>
          <a:schemeClr val="accent1"/>
        </a:buClr>
        <a:buSzPct val="80000"/>
        <a:buFont typeface="Wingdings 2"/>
        <a:buChar char="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1520" indent="-27432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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3"/>
        </a:buClr>
        <a:buFont typeface="Arial"/>
        <a:buChar char="▪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16152" indent="-182880" algn="l" rtl="0" eaLnBrk="1" latinLnBrk="0" hangingPunct="1">
        <a:spcBef>
          <a:spcPct val="20000"/>
        </a:spcBef>
        <a:buClr>
          <a:schemeClr val="accent4"/>
        </a:buClr>
        <a:buFont typeface="Arial"/>
        <a:buChar char="▪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26464" indent="-182880" algn="l" rtl="0" eaLnBrk="1" latinLnBrk="0" hangingPunct="1">
        <a:spcBef>
          <a:spcPct val="20000"/>
        </a:spcBef>
        <a:buClr>
          <a:schemeClr val="accent5"/>
        </a:buClr>
        <a:buFont typeface="Wingdings 3"/>
        <a:buChar char=""/>
        <a:defRPr kumimoji="0" lang="en-US" sz="2000" kern="1200" smtClean="0">
          <a:solidFill>
            <a:schemeClr val="tx1"/>
          </a:solidFill>
          <a:latin typeface="+mn-lt"/>
          <a:ea typeface="+mn-ea"/>
          <a:cs typeface="+mn-cs"/>
        </a:defRPr>
      </a:lvl5pPr>
      <a:lvl6pPr marL="1627632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ct val="20000"/>
        </a:spcBef>
        <a:buClr>
          <a:schemeClr val="accent1"/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ct val="20000"/>
        </a:spcBef>
        <a:buClr>
          <a:schemeClr val="accent2"/>
        </a:buClr>
        <a:buFont typeface="Wingdings 2" pitchFamily="18" charset="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231136" indent="-182880" algn="l" rtl="0" eaLnBrk="1" latinLnBrk="0" hangingPunct="1">
        <a:spcBef>
          <a:spcPct val="20000"/>
        </a:spcBef>
        <a:buClr>
          <a:schemeClr val="accent3"/>
        </a:buClr>
        <a:buFont typeface="Wingdings 2" pitchFamily="18" charset="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05000" y="5562600"/>
            <a:ext cx="8382000" cy="911352"/>
          </a:xfrm>
        </p:spPr>
        <p:txBody>
          <a:bodyPr>
            <a:noAutofit/>
          </a:bodyPr>
          <a:lstStyle/>
          <a:p>
            <a:pPr algn="ctr"/>
            <a:r>
              <a:rPr lang="sr-Latn-RS" sz="2800" dirty="0">
                <a:solidFill>
                  <a:schemeClr val="tx1"/>
                </a:solidFill>
              </a:rPr>
              <a:t>PLANIRANJE</a:t>
            </a:r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2743200" y="5562600"/>
            <a:ext cx="6934200" cy="911352"/>
          </a:xfrm>
          <a:prstGeom prst="rect">
            <a:avLst/>
          </a:prstGeo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7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endParaRPr lang="en-US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33600" y="76200"/>
            <a:ext cx="7924800" cy="4953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34177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7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b="1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1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40296"/>
          <a:stretch/>
        </p:blipFill>
        <p:spPr>
          <a:xfrm>
            <a:off x="2290762" y="133312"/>
            <a:ext cx="7610475" cy="65913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34298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7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b="1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1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248CC81-386C-C362-0A62-78F1BCFE69F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18055" y="49530"/>
            <a:ext cx="8555889" cy="6781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14919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7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b="1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1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4640" b="46644"/>
          <a:stretch/>
        </p:blipFill>
        <p:spPr>
          <a:xfrm>
            <a:off x="126216" y="1828800"/>
            <a:ext cx="11939567" cy="4610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55524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7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b="1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1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46395"/>
          <a:stretch/>
        </p:blipFill>
        <p:spPr>
          <a:xfrm>
            <a:off x="247892" y="1676400"/>
            <a:ext cx="11696216" cy="49694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47366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7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b="1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1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E54861A-AEDE-3347-7B4E-DCDF5E58D81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03807" y="0"/>
            <a:ext cx="4584385" cy="68419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77321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7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b="1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1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43678"/>
          <a:stretch/>
        </p:blipFill>
        <p:spPr>
          <a:xfrm>
            <a:off x="2121254" y="103162"/>
            <a:ext cx="7949491" cy="66786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26043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7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b="1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1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55172"/>
          <a:stretch/>
        </p:blipFill>
        <p:spPr>
          <a:xfrm>
            <a:off x="1111776" y="116118"/>
            <a:ext cx="9968447" cy="66656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75675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7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b="1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1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43D76EDA-BA62-A873-9F84-EE7D0740B10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34417" y="76200"/>
            <a:ext cx="4123165" cy="6705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74432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7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b="1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1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44186"/>
          <a:stretch/>
        </p:blipFill>
        <p:spPr>
          <a:xfrm>
            <a:off x="2447938" y="152400"/>
            <a:ext cx="7296123" cy="6629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13813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7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b="1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1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52326" b="3488"/>
          <a:stretch/>
        </p:blipFill>
        <p:spPr>
          <a:xfrm>
            <a:off x="1492476" y="158952"/>
            <a:ext cx="9207047" cy="66228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00277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447800"/>
            <a:ext cx="11506200" cy="5410200"/>
          </a:xfrm>
        </p:spPr>
        <p:txBody>
          <a:bodyPr>
            <a:normAutofit fontScale="32500" lnSpcReduction="20000"/>
          </a:bodyPr>
          <a:lstStyle/>
          <a:p>
            <a:pPr marL="620776" lvl="2" indent="0" algn="just">
              <a:lnSpc>
                <a:spcPct val="110000"/>
              </a:lnSpc>
              <a:spcBef>
                <a:spcPts val="0"/>
              </a:spcBef>
              <a:buClrTx/>
              <a:buSzPct val="80000"/>
              <a:buNone/>
            </a:pPr>
            <a:endParaRPr lang="hr-HR" sz="4900" dirty="0"/>
          </a:p>
          <a:p>
            <a:pPr marL="984314" lvl="2" indent="-363538" algn="just">
              <a:lnSpc>
                <a:spcPct val="110000"/>
              </a:lnSpc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hr-HR" sz="7400" dirty="0"/>
              <a:t>Planiranje treba da </a:t>
            </a:r>
            <a:r>
              <a:rPr lang="hr-HR" sz="7400" b="1" u="sng" dirty="0">
                <a:solidFill>
                  <a:srgbClr val="C00000"/>
                </a:solidFill>
              </a:rPr>
              <a:t>obezbedi prethodne uslove</a:t>
            </a:r>
            <a:r>
              <a:rPr lang="hr-HR" sz="7400" dirty="0"/>
              <a:t>, ne samo za ispunjenje postavljenih zadataka, već i istovremeno ostvarenje ekonomskih rezultata</a:t>
            </a:r>
          </a:p>
          <a:p>
            <a:pPr marL="620776" lvl="2" indent="0" algn="just">
              <a:lnSpc>
                <a:spcPct val="110000"/>
              </a:lnSpc>
              <a:spcBef>
                <a:spcPts val="0"/>
              </a:spcBef>
              <a:buClrTx/>
              <a:buSzPct val="80000"/>
              <a:buNone/>
            </a:pPr>
            <a:endParaRPr lang="hr-HR" sz="3500" dirty="0"/>
          </a:p>
          <a:p>
            <a:pPr marL="620776" lvl="2" indent="0">
              <a:spcBef>
                <a:spcPts val="0"/>
              </a:spcBef>
              <a:buClrTx/>
              <a:buSzPct val="80000"/>
              <a:buNone/>
            </a:pPr>
            <a:r>
              <a:rPr lang="hr-HR" sz="2000" dirty="0"/>
              <a:t> </a:t>
            </a:r>
          </a:p>
          <a:p>
            <a:pPr marL="984314" lvl="2" indent="-363538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hr-HR" sz="7400" dirty="0"/>
              <a:t>Radni zadaci prilikom planiranja:</a:t>
            </a:r>
          </a:p>
          <a:p>
            <a:pPr marL="620776" lvl="2" indent="0">
              <a:spcBef>
                <a:spcPts val="0"/>
              </a:spcBef>
              <a:buClrTx/>
              <a:buSzPct val="80000"/>
              <a:buNone/>
            </a:pPr>
            <a:endParaRPr lang="hr-HR" sz="4300" dirty="0"/>
          </a:p>
          <a:p>
            <a:pPr marL="1360487" lvl="3" indent="-285750">
              <a:lnSpc>
                <a:spcPct val="120000"/>
              </a:lnSpc>
              <a:spcBef>
                <a:spcPts val="0"/>
              </a:spcBef>
              <a:buClrTx/>
              <a:buSzPct val="80000"/>
              <a:buFont typeface="Wingdings" pitchFamily="2" charset="2"/>
              <a:buChar char="ü"/>
            </a:pPr>
            <a:r>
              <a:rPr lang="vi-VN" sz="7400" dirty="0">
                <a:latin typeface="Corbel" pitchFamily="34" charset="0"/>
              </a:rPr>
              <a:t>definisati cilj</a:t>
            </a:r>
          </a:p>
          <a:p>
            <a:pPr marL="1360487" lvl="3" indent="-285750">
              <a:lnSpc>
                <a:spcPct val="120000"/>
              </a:lnSpc>
              <a:spcBef>
                <a:spcPts val="0"/>
              </a:spcBef>
              <a:buClrTx/>
              <a:buSzPct val="80000"/>
              <a:buFont typeface="Wingdings" pitchFamily="2" charset="2"/>
              <a:buChar char="ü"/>
            </a:pPr>
            <a:r>
              <a:rPr lang="vi-VN" sz="7400" dirty="0">
                <a:latin typeface="Corbel" pitchFamily="34" charset="0"/>
              </a:rPr>
              <a:t>ispitivanje i utvrđivanje puteva koji mogu dovesti do ostvarenja željenog cilja</a:t>
            </a:r>
          </a:p>
          <a:p>
            <a:pPr marL="1360487" lvl="3" indent="-285750" algn="just">
              <a:lnSpc>
                <a:spcPct val="120000"/>
              </a:lnSpc>
              <a:spcBef>
                <a:spcPts val="0"/>
              </a:spcBef>
              <a:buClrTx/>
              <a:buSzPct val="80000"/>
              <a:buFont typeface="Wingdings" pitchFamily="2" charset="2"/>
              <a:buChar char="ü"/>
            </a:pPr>
            <a:r>
              <a:rPr lang="vi-VN" sz="7400" dirty="0">
                <a:latin typeface="Corbel" pitchFamily="34" charset="0"/>
              </a:rPr>
              <a:t>izbor puta (između više mogućih) i sredstava od kojih se očekuje da su najoptimalniji</a:t>
            </a:r>
            <a:r>
              <a:rPr lang="sr-Latn-RS" sz="7400" dirty="0">
                <a:latin typeface="Corbel" pitchFamily="34" charset="0"/>
              </a:rPr>
              <a:t> </a:t>
            </a:r>
            <a:r>
              <a:rPr lang="vi-VN" sz="7400" dirty="0">
                <a:latin typeface="Corbel" pitchFamily="34" charset="0"/>
              </a:rPr>
              <a:t> (uz najmanji utrošak radne snage i materijalnih sredstava)</a:t>
            </a:r>
          </a:p>
          <a:p>
            <a:pPr marL="840232" lvl="3" indent="0">
              <a:spcBef>
                <a:spcPts val="0"/>
              </a:spcBef>
              <a:buClrTx/>
              <a:buSzPct val="80000"/>
              <a:buNone/>
            </a:pPr>
            <a:endParaRPr lang="hr-HR" sz="3400" dirty="0">
              <a:latin typeface="Corbel" pitchFamily="34" charset="0"/>
            </a:endParaRPr>
          </a:p>
          <a:p>
            <a:pPr marL="840232" lvl="3" indent="0">
              <a:spcBef>
                <a:spcPts val="0"/>
              </a:spcBef>
              <a:buClrTx/>
              <a:buSzPct val="80000"/>
              <a:buNone/>
            </a:pPr>
            <a:endParaRPr lang="hr-HR" dirty="0">
              <a:latin typeface="Corbel" pitchFamily="34" charset="0"/>
            </a:endParaRPr>
          </a:p>
          <a:p>
            <a:pPr marL="984314" lvl="2" indent="-363538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vi-VN" sz="7400" dirty="0">
                <a:latin typeface="Corbel" pitchFamily="34" charset="0"/>
              </a:rPr>
              <a:t>Dva osnovna plana na kojima se ispunjava planiranje a koji se međusobno uslovljavaju:</a:t>
            </a:r>
            <a:endParaRPr lang="sr-Latn-RS" sz="7400" dirty="0">
              <a:latin typeface="Corbel" pitchFamily="34" charset="0"/>
            </a:endParaRPr>
          </a:p>
          <a:p>
            <a:pPr marL="1252538" lvl="2" indent="-177800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7400" b="1" dirty="0">
                <a:solidFill>
                  <a:srgbClr val="C00000"/>
                </a:solidFill>
                <a:latin typeface="Corbel" pitchFamily="34" charset="0"/>
              </a:rPr>
              <a:t>planiranje programa</a:t>
            </a:r>
          </a:p>
          <a:p>
            <a:pPr marL="1252538" lvl="2" indent="-177800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7400" b="1" dirty="0">
                <a:solidFill>
                  <a:srgbClr val="C00000"/>
                </a:solidFill>
                <a:latin typeface="Corbel" pitchFamily="34" charset="0"/>
              </a:rPr>
              <a:t>planiranje proizvodnje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900" dirty="0"/>
              <a:t> </a:t>
            </a: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76200" y="0"/>
            <a:ext cx="10515600" cy="1331976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Planiranje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64553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7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b="1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1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20827" y="76200"/>
            <a:ext cx="9950346" cy="66805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188804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7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b="1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1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48672"/>
          <a:stretch/>
        </p:blipFill>
        <p:spPr bwMode="auto">
          <a:xfrm>
            <a:off x="125792" y="1905000"/>
            <a:ext cx="11940415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115156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7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b="1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1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51328"/>
          <a:stretch/>
        </p:blipFill>
        <p:spPr bwMode="auto">
          <a:xfrm>
            <a:off x="76199" y="2133600"/>
            <a:ext cx="12044519" cy="39358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695128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7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b="1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1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7955" b="52272"/>
          <a:stretch/>
        </p:blipFill>
        <p:spPr>
          <a:xfrm>
            <a:off x="152400" y="188850"/>
            <a:ext cx="11526586" cy="64802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59273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7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b="1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1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75" t="40909" r="-675" b="5682"/>
          <a:stretch/>
        </p:blipFill>
        <p:spPr>
          <a:xfrm>
            <a:off x="1705902" y="152400"/>
            <a:ext cx="8781123" cy="6629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99061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7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b="1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1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149" b="33334"/>
          <a:stretch/>
        </p:blipFill>
        <p:spPr bwMode="auto">
          <a:xfrm>
            <a:off x="914400" y="92019"/>
            <a:ext cx="10363200" cy="6673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192013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7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b="1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1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07046" y="152400"/>
            <a:ext cx="9374950" cy="6629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67747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7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b="1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1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299" b="31034"/>
          <a:stretch/>
        </p:blipFill>
        <p:spPr>
          <a:xfrm>
            <a:off x="99270" y="350530"/>
            <a:ext cx="11993460" cy="56540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68262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7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b="1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1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1793" y="190500"/>
            <a:ext cx="10568413" cy="6477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16444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7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b="1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1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692" t="1765" r="1690" b="55882"/>
          <a:stretch/>
        </p:blipFill>
        <p:spPr>
          <a:xfrm>
            <a:off x="139700" y="2362200"/>
            <a:ext cx="11912600" cy="320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7889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524000"/>
            <a:ext cx="11734800" cy="5334000"/>
          </a:xfrm>
        </p:spPr>
        <p:txBody>
          <a:bodyPr>
            <a:normAutofit fontScale="92500" lnSpcReduction="20000"/>
          </a:bodyPr>
          <a:lstStyle/>
          <a:p>
            <a:pPr marL="984314" lvl="2" indent="-363538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hr-HR" sz="2600" dirty="0"/>
              <a:t>Planiranje mora biti sveobuhvatno i jedinstveno</a:t>
            </a:r>
          </a:p>
          <a:p>
            <a:pPr marL="984314" lvl="2" indent="-363538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hr-HR" sz="1300" dirty="0"/>
          </a:p>
          <a:p>
            <a:pPr marL="620776" lvl="2" indent="0">
              <a:spcBef>
                <a:spcPts val="0"/>
              </a:spcBef>
              <a:buClrTx/>
              <a:buSzPct val="80000"/>
              <a:buNone/>
            </a:pPr>
            <a:endParaRPr lang="hr-HR" sz="600" dirty="0"/>
          </a:p>
          <a:p>
            <a:pPr marL="984314" lvl="2" indent="-363538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hr-HR" sz="2600" dirty="0"/>
              <a:t>Planska aktivnost se deli na dve osnovne grupe:</a:t>
            </a:r>
          </a:p>
          <a:p>
            <a:pPr marL="1270000" lvl="2" indent="-285750">
              <a:lnSpc>
                <a:spcPct val="12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hr-HR" sz="2600" b="1" dirty="0"/>
              <a:t>prema predmetu (sadržaju)</a:t>
            </a:r>
          </a:p>
          <a:p>
            <a:pPr marL="1270000" lvl="2" indent="-285750">
              <a:lnSpc>
                <a:spcPct val="12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hr-HR" sz="2600" b="1" dirty="0"/>
              <a:t>prema vremenskom periodu na koji se odnosi</a:t>
            </a:r>
          </a:p>
          <a:p>
            <a:pPr marL="984250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100" dirty="0"/>
          </a:p>
          <a:p>
            <a:pPr marL="985838" lvl="2" indent="-355600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hr-HR" sz="2600" b="1" u="sng" dirty="0">
                <a:solidFill>
                  <a:srgbClr val="C00000"/>
                </a:solidFill>
              </a:rPr>
              <a:t>Prema predmetu (sadržaju)</a:t>
            </a:r>
            <a:r>
              <a:rPr lang="hr-HR" sz="2600" b="1" dirty="0">
                <a:solidFill>
                  <a:srgbClr val="C00000"/>
                </a:solidFill>
              </a:rPr>
              <a:t>:</a:t>
            </a:r>
          </a:p>
          <a:p>
            <a:pPr marL="1327150" lvl="2" indent="-342900">
              <a:lnSpc>
                <a:spcPct val="11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hr-HR" sz="2600" dirty="0"/>
              <a:t>plan emitovanja programa</a:t>
            </a:r>
          </a:p>
          <a:p>
            <a:pPr marL="1327150" lvl="2" indent="-342900">
              <a:lnSpc>
                <a:spcPct val="11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hr-HR" sz="2600" dirty="0"/>
              <a:t>plan proizvodnje programa</a:t>
            </a:r>
          </a:p>
          <a:p>
            <a:pPr marL="1327150" lvl="2" indent="-342900">
              <a:lnSpc>
                <a:spcPct val="11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hr-HR" sz="2600" dirty="0"/>
              <a:t>finansijski plan</a:t>
            </a:r>
          </a:p>
          <a:p>
            <a:pPr marL="1327150" lvl="2" indent="-342900">
              <a:lnSpc>
                <a:spcPct val="11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hr-HR" sz="2600" dirty="0"/>
              <a:t>plan tehničkih kapaciteta</a:t>
            </a:r>
          </a:p>
          <a:p>
            <a:pPr marL="1327150" lvl="2" indent="-342900">
              <a:lnSpc>
                <a:spcPct val="11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hr-HR" sz="2600" dirty="0"/>
              <a:t>plan kadrova i kadrovskih kapaciteta</a:t>
            </a:r>
          </a:p>
          <a:p>
            <a:pPr marL="1270000" lvl="2" indent="-285750">
              <a:spcBef>
                <a:spcPts val="0"/>
              </a:spcBef>
              <a:buClr>
                <a:schemeClr val="accent1"/>
              </a:buClr>
              <a:buSzPct val="80000"/>
              <a:buFont typeface="Wingdings" pitchFamily="2" charset="2"/>
              <a:buChar char="§"/>
            </a:pPr>
            <a:endParaRPr lang="hr-HR" sz="1100" dirty="0"/>
          </a:p>
          <a:p>
            <a:pPr marL="963676" lvl="2" indent="-342900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hr-HR" sz="2600" b="1" u="sng" dirty="0">
                <a:solidFill>
                  <a:srgbClr val="C00000"/>
                </a:solidFill>
              </a:rPr>
              <a:t>Prema vremenskom periodu:</a:t>
            </a:r>
          </a:p>
          <a:p>
            <a:pPr marL="963613" lvl="2" indent="22225">
              <a:lnSpc>
                <a:spcPct val="11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hr-HR" sz="2600" dirty="0"/>
              <a:t>     dugoročni plan</a:t>
            </a:r>
          </a:p>
          <a:p>
            <a:pPr marL="963613" lvl="2" indent="22225">
              <a:lnSpc>
                <a:spcPct val="11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hr-HR" sz="2600" dirty="0"/>
              <a:t>     srednjoročni plan</a:t>
            </a:r>
          </a:p>
          <a:p>
            <a:pPr marL="963613" lvl="2" indent="22225">
              <a:lnSpc>
                <a:spcPct val="11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hr-HR" sz="2600" dirty="0"/>
              <a:t>     kratkoročni plan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76200" y="0"/>
            <a:ext cx="10515600" cy="1331976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Planiranje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15200" y="2438400"/>
            <a:ext cx="4381125" cy="40757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90980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3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3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7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b="1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1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5364" y="47625"/>
            <a:ext cx="11701272" cy="6705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15437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447800"/>
            <a:ext cx="121158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7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b="1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1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25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515600" cy="1331976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Planiranje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4" name="Rounded Rectangle 13"/>
          <p:cNvSpPr/>
          <p:nvPr/>
        </p:nvSpPr>
        <p:spPr>
          <a:xfrm>
            <a:off x="152400" y="1600200"/>
            <a:ext cx="3886200" cy="3048000"/>
          </a:xfrm>
          <a:prstGeom prst="roundRect">
            <a:avLst/>
          </a:prstGeom>
        </p:spPr>
        <p:style>
          <a:lnRef idx="1">
            <a:schemeClr val="dk1"/>
          </a:lnRef>
          <a:fillRef idx="1001">
            <a:schemeClr val="lt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rbel"/>
              <a:ea typeface="+mn-ea"/>
              <a:cs typeface="+mn-cs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262467" y="1955800"/>
            <a:ext cx="3670300" cy="711200"/>
          </a:xfrm>
          <a:prstGeom prst="rect">
            <a:avLst/>
          </a:prstGeom>
          <a:solidFill>
            <a:schemeClr val="accent4">
              <a:lumMod val="75000"/>
            </a:schemeClr>
          </a:solidFill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r-Latn-RS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rbel"/>
                <a:ea typeface="+mn-ea"/>
                <a:cs typeface="+mn-cs"/>
              </a:rPr>
              <a:t>PLANIRANJE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r-Latn-RS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rbel"/>
                <a:ea typeface="+mn-ea"/>
                <a:cs typeface="+mn-cs"/>
              </a:rPr>
              <a:t> PROGRAMA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orbel"/>
              <a:ea typeface="+mn-ea"/>
              <a:cs typeface="+mn-cs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740833" y="2819400"/>
            <a:ext cx="2806700" cy="406400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r-Latn-RS" sz="2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rbel"/>
                <a:ea typeface="+mn-ea"/>
                <a:cs typeface="+mn-cs"/>
              </a:rPr>
              <a:t>Vreme i period</a:t>
            </a:r>
            <a:endParaRPr kumimoji="0" lang="en-US" sz="2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rbel"/>
              <a:ea typeface="+mn-ea"/>
              <a:cs typeface="+mn-cs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740833" y="3403600"/>
            <a:ext cx="2806700" cy="406400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r-Latn-RS" sz="2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rbel"/>
                <a:ea typeface="+mn-ea"/>
                <a:cs typeface="+mn-cs"/>
              </a:rPr>
              <a:t>Obim i struktura</a:t>
            </a:r>
            <a:endParaRPr kumimoji="0" lang="en-US" sz="2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rbel"/>
              <a:ea typeface="+mn-ea"/>
              <a:cs typeface="+mn-cs"/>
            </a:endParaRPr>
          </a:p>
        </p:txBody>
      </p:sp>
      <p:sp>
        <p:nvSpPr>
          <p:cNvPr id="27" name="Rounded Rectangle 26"/>
          <p:cNvSpPr/>
          <p:nvPr/>
        </p:nvSpPr>
        <p:spPr>
          <a:xfrm>
            <a:off x="4114800" y="3581400"/>
            <a:ext cx="3886200" cy="3048000"/>
          </a:xfrm>
          <a:prstGeom prst="roundRect">
            <a:avLst/>
          </a:prstGeom>
        </p:spPr>
        <p:style>
          <a:lnRef idx="1">
            <a:schemeClr val="dk1"/>
          </a:lnRef>
          <a:fillRef idx="1001">
            <a:schemeClr val="lt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rbel"/>
              <a:ea typeface="+mn-ea"/>
              <a:cs typeface="+mn-cs"/>
            </a:endParaRPr>
          </a:p>
        </p:txBody>
      </p:sp>
      <p:sp>
        <p:nvSpPr>
          <p:cNvPr id="28" name="Rectangle 27"/>
          <p:cNvSpPr/>
          <p:nvPr/>
        </p:nvSpPr>
        <p:spPr>
          <a:xfrm>
            <a:off x="4224867" y="3937000"/>
            <a:ext cx="3670300" cy="711200"/>
          </a:xfrm>
          <a:prstGeom prst="rect">
            <a:avLst/>
          </a:prstGeom>
          <a:solidFill>
            <a:schemeClr val="accent4">
              <a:lumMod val="75000"/>
            </a:schemeClr>
          </a:solidFill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r-Latn-RS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rbel"/>
                <a:ea typeface="+mn-ea"/>
                <a:cs typeface="+mn-cs"/>
              </a:rPr>
              <a:t>PLANIRANJE PROIZVODNJE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orbel"/>
              <a:ea typeface="+mn-ea"/>
              <a:cs typeface="+mn-cs"/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4703233" y="4800600"/>
            <a:ext cx="2806700" cy="406400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r-Latn-RS" sz="2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rbel"/>
                <a:ea typeface="+mn-ea"/>
                <a:cs typeface="+mn-cs"/>
              </a:rPr>
              <a:t>Obim i struktura</a:t>
            </a:r>
          </a:p>
        </p:txBody>
      </p:sp>
      <p:sp>
        <p:nvSpPr>
          <p:cNvPr id="30" name="Rectangle 29"/>
          <p:cNvSpPr/>
          <p:nvPr/>
        </p:nvSpPr>
        <p:spPr>
          <a:xfrm>
            <a:off x="4703233" y="5410200"/>
            <a:ext cx="2806700" cy="406400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r-Latn-RS" sz="2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rbel"/>
                <a:ea typeface="+mn-ea"/>
                <a:cs typeface="+mn-cs"/>
              </a:rPr>
              <a:t>Način proizvodnje</a:t>
            </a:r>
            <a:endParaRPr kumimoji="0" lang="en-US" sz="2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rbel"/>
              <a:ea typeface="+mn-ea"/>
              <a:cs typeface="+mn-cs"/>
            </a:endParaRPr>
          </a:p>
        </p:txBody>
      </p:sp>
      <p:sp>
        <p:nvSpPr>
          <p:cNvPr id="33" name="Rectangle 32"/>
          <p:cNvSpPr/>
          <p:nvPr/>
        </p:nvSpPr>
        <p:spPr>
          <a:xfrm>
            <a:off x="4703233" y="5994400"/>
            <a:ext cx="2806700" cy="406400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r-Latn-RS" sz="2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rbel"/>
                <a:ea typeface="+mn-ea"/>
                <a:cs typeface="+mn-cs"/>
              </a:rPr>
              <a:t>Dinamika proizvod.</a:t>
            </a:r>
            <a:endParaRPr kumimoji="0" lang="en-US" sz="2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rbel"/>
              <a:ea typeface="+mn-ea"/>
              <a:cs typeface="+mn-cs"/>
            </a:endParaRPr>
          </a:p>
        </p:txBody>
      </p:sp>
      <p:sp>
        <p:nvSpPr>
          <p:cNvPr id="34" name="Rounded Rectangle 33"/>
          <p:cNvSpPr/>
          <p:nvPr/>
        </p:nvSpPr>
        <p:spPr>
          <a:xfrm>
            <a:off x="8153400" y="1600200"/>
            <a:ext cx="3886200" cy="3048000"/>
          </a:xfrm>
          <a:prstGeom prst="roundRect">
            <a:avLst/>
          </a:prstGeom>
        </p:spPr>
        <p:style>
          <a:lnRef idx="1">
            <a:schemeClr val="dk1"/>
          </a:lnRef>
          <a:fillRef idx="1001">
            <a:schemeClr val="lt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rbel"/>
              <a:ea typeface="+mn-ea"/>
              <a:cs typeface="+mn-cs"/>
            </a:endParaRPr>
          </a:p>
        </p:txBody>
      </p:sp>
      <p:sp>
        <p:nvSpPr>
          <p:cNvPr id="35" name="Rectangle 34"/>
          <p:cNvSpPr/>
          <p:nvPr/>
        </p:nvSpPr>
        <p:spPr>
          <a:xfrm>
            <a:off x="8263467" y="1955800"/>
            <a:ext cx="3670300" cy="711200"/>
          </a:xfrm>
          <a:prstGeom prst="rect">
            <a:avLst/>
          </a:prstGeom>
          <a:solidFill>
            <a:schemeClr val="accent4">
              <a:lumMod val="75000"/>
            </a:schemeClr>
          </a:solidFill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r-Latn-RS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rbel"/>
                <a:ea typeface="+mn-ea"/>
                <a:cs typeface="+mn-cs"/>
              </a:rPr>
              <a:t>PLANIRANJE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r-Latn-RS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rbel"/>
                <a:ea typeface="+mn-ea"/>
                <a:cs typeface="+mn-cs"/>
              </a:rPr>
              <a:t>TEH. KAPACITETA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orbel"/>
              <a:ea typeface="+mn-ea"/>
              <a:cs typeface="+mn-cs"/>
            </a:endParaRPr>
          </a:p>
        </p:txBody>
      </p:sp>
      <p:sp>
        <p:nvSpPr>
          <p:cNvPr id="36" name="Rectangle 35"/>
          <p:cNvSpPr/>
          <p:nvPr/>
        </p:nvSpPr>
        <p:spPr>
          <a:xfrm>
            <a:off x="8741833" y="2819400"/>
            <a:ext cx="2806700" cy="406400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r-Latn-RS" sz="2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rbel"/>
                <a:ea typeface="+mn-ea"/>
                <a:cs typeface="+mn-cs"/>
              </a:rPr>
              <a:t>Način realizacije</a:t>
            </a:r>
          </a:p>
        </p:txBody>
      </p:sp>
      <p:sp>
        <p:nvSpPr>
          <p:cNvPr id="37" name="Rectangle 36"/>
          <p:cNvSpPr/>
          <p:nvPr/>
        </p:nvSpPr>
        <p:spPr>
          <a:xfrm>
            <a:off x="8741833" y="3429000"/>
            <a:ext cx="2806700" cy="406400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r-Latn-RS" sz="2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rbel"/>
                <a:ea typeface="+mn-ea"/>
                <a:cs typeface="+mn-cs"/>
              </a:rPr>
              <a:t>Dinamika realizacije</a:t>
            </a:r>
            <a:endParaRPr kumimoji="0" lang="en-US" sz="2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rbel"/>
              <a:ea typeface="+mn-ea"/>
              <a:cs typeface="+mn-cs"/>
            </a:endParaRPr>
          </a:p>
        </p:txBody>
      </p:sp>
      <p:sp>
        <p:nvSpPr>
          <p:cNvPr id="38" name="Rectangle 37"/>
          <p:cNvSpPr/>
          <p:nvPr/>
        </p:nvSpPr>
        <p:spPr>
          <a:xfrm>
            <a:off x="8741833" y="4038600"/>
            <a:ext cx="2806700" cy="406400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r-Latn-RS" sz="2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rbel"/>
                <a:ea typeface="+mn-ea"/>
                <a:cs typeface="+mn-cs"/>
              </a:rPr>
              <a:t>Tehnički kapaciteti</a:t>
            </a:r>
            <a:endParaRPr kumimoji="0" lang="en-US" sz="2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rbel"/>
              <a:ea typeface="+mn-ea"/>
              <a:cs typeface="+mn-cs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1185190" y="3810000"/>
            <a:ext cx="186033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r-Latn-R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rbel"/>
                <a:ea typeface="+mn-ea"/>
                <a:cs typeface="+mn-cs"/>
              </a:rPr>
              <a:t>sopstveni pgm</a:t>
            </a: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rbel"/>
              <a:ea typeface="+mn-ea"/>
              <a:cs typeface="+mn-cs"/>
            </a:endParaRPr>
          </a:p>
        </p:txBody>
      </p:sp>
      <p:sp>
        <p:nvSpPr>
          <p:cNvPr id="60" name="Rectangle 59"/>
          <p:cNvSpPr/>
          <p:nvPr/>
        </p:nvSpPr>
        <p:spPr>
          <a:xfrm>
            <a:off x="1106644" y="4171890"/>
            <a:ext cx="198524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r-Latn-RS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rbel"/>
                <a:ea typeface="+mn-ea"/>
                <a:cs typeface="+mn-cs"/>
              </a:rPr>
              <a:t> </a:t>
            </a:r>
            <a:r>
              <a:rPr kumimoji="0" lang="sr-Latn-R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rbel"/>
                <a:ea typeface="+mn-ea"/>
                <a:cs typeface="+mn-cs"/>
              </a:rPr>
              <a:t>otkupljeni pgm</a:t>
            </a:r>
            <a:endParaRPr kumimoji="0" lang="en-US" sz="1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rbe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785750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0"/>
                            </p:stCondLst>
                            <p:childTnLst>
                              <p:par>
                                <p:cTn id="1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6000"/>
                            </p:stCondLst>
                            <p:childTnLst>
                              <p:par>
                                <p:cTn id="2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80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2" grpId="0" animBg="1"/>
      <p:bldP spid="5" grpId="0" animBg="1"/>
      <p:bldP spid="11" grpId="0" animBg="1"/>
      <p:bldP spid="27" grpId="0" animBg="1"/>
      <p:bldP spid="28" grpId="0" animBg="1"/>
      <p:bldP spid="29" grpId="0" animBg="1"/>
      <p:bldP spid="30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15" grpId="0"/>
      <p:bldP spid="6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7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b="1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1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25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515600" cy="1331976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Planiranje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Rounded Rectangle 13">
            <a:extLst>
              <a:ext uri="{FF2B5EF4-FFF2-40B4-BE49-F238E27FC236}">
                <a16:creationId xmlns:a16="http://schemas.microsoft.com/office/drawing/2014/main" id="{1752B7E3-09E6-815F-4EF0-2B0F88299999}"/>
              </a:ext>
            </a:extLst>
          </p:cNvPr>
          <p:cNvSpPr/>
          <p:nvPr/>
        </p:nvSpPr>
        <p:spPr>
          <a:xfrm>
            <a:off x="1905000" y="2447925"/>
            <a:ext cx="3886200" cy="3048000"/>
          </a:xfrm>
          <a:prstGeom prst="roundRect">
            <a:avLst/>
          </a:prstGeom>
        </p:spPr>
        <p:style>
          <a:lnRef idx="1">
            <a:schemeClr val="dk1"/>
          </a:lnRef>
          <a:fillRef idx="1001">
            <a:schemeClr val="lt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rbel"/>
              <a:ea typeface="+mn-ea"/>
              <a:cs typeface="+mn-cs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A9066C65-2BCF-76A1-30B8-56ED315A5114}"/>
              </a:ext>
            </a:extLst>
          </p:cNvPr>
          <p:cNvSpPr/>
          <p:nvPr/>
        </p:nvSpPr>
        <p:spPr>
          <a:xfrm>
            <a:off x="2015067" y="2803525"/>
            <a:ext cx="3670300" cy="711200"/>
          </a:xfrm>
          <a:prstGeom prst="rect">
            <a:avLst/>
          </a:prstGeom>
          <a:solidFill>
            <a:schemeClr val="accent4">
              <a:lumMod val="75000"/>
            </a:schemeClr>
          </a:solidFill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r-Latn-RS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rbel"/>
                <a:ea typeface="+mn-ea"/>
                <a:cs typeface="+mn-cs"/>
              </a:rPr>
              <a:t>PLANIRANJE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r-Latn-RS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rbel"/>
                <a:ea typeface="+mn-ea"/>
                <a:cs typeface="+mn-cs"/>
              </a:rPr>
              <a:t> KADROVA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orbel"/>
              <a:ea typeface="+mn-ea"/>
              <a:cs typeface="+mn-cs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ACC6395-EBA6-265D-BEAD-54CD24CADEA4}"/>
              </a:ext>
            </a:extLst>
          </p:cNvPr>
          <p:cNvSpPr/>
          <p:nvPr/>
        </p:nvSpPr>
        <p:spPr>
          <a:xfrm>
            <a:off x="2493433" y="3727191"/>
            <a:ext cx="2806700" cy="406400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r-Latn-RS" sz="2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rbel"/>
                <a:ea typeface="+mn-ea"/>
                <a:cs typeface="+mn-cs"/>
              </a:rPr>
              <a:t>Struktura</a:t>
            </a:r>
            <a:endParaRPr kumimoji="0" lang="en-US" sz="2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rbel"/>
              <a:ea typeface="+mn-ea"/>
              <a:cs typeface="+mn-cs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39691B56-4B08-DED0-60F8-C932B910EB0E}"/>
              </a:ext>
            </a:extLst>
          </p:cNvPr>
          <p:cNvSpPr/>
          <p:nvPr/>
        </p:nvSpPr>
        <p:spPr>
          <a:xfrm>
            <a:off x="2493433" y="4327525"/>
            <a:ext cx="2806700" cy="406400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r-Latn-RS" sz="2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rbel"/>
                <a:ea typeface="+mn-ea"/>
                <a:cs typeface="+mn-cs"/>
              </a:rPr>
              <a:t>Vreme angažovanja</a:t>
            </a:r>
            <a:endParaRPr kumimoji="0" lang="en-US" sz="2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rbel"/>
              <a:ea typeface="+mn-ea"/>
              <a:cs typeface="+mn-cs"/>
            </a:endParaRPr>
          </a:p>
        </p:txBody>
      </p:sp>
      <p:sp>
        <p:nvSpPr>
          <p:cNvPr id="12" name="Rounded Rectangle 33">
            <a:extLst>
              <a:ext uri="{FF2B5EF4-FFF2-40B4-BE49-F238E27FC236}">
                <a16:creationId xmlns:a16="http://schemas.microsoft.com/office/drawing/2014/main" id="{F33BA33A-DC0E-E8E3-3FAF-893B96B5E612}"/>
              </a:ext>
            </a:extLst>
          </p:cNvPr>
          <p:cNvSpPr/>
          <p:nvPr/>
        </p:nvSpPr>
        <p:spPr>
          <a:xfrm>
            <a:off x="6400800" y="2447925"/>
            <a:ext cx="3886200" cy="3048000"/>
          </a:xfrm>
          <a:prstGeom prst="roundRect">
            <a:avLst/>
          </a:prstGeom>
        </p:spPr>
        <p:style>
          <a:lnRef idx="1">
            <a:schemeClr val="dk1"/>
          </a:lnRef>
          <a:fillRef idx="1001">
            <a:schemeClr val="lt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rbel"/>
              <a:ea typeface="+mn-ea"/>
              <a:cs typeface="+mn-cs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2DA9D981-D611-68B6-76B0-BA5EDB119F32}"/>
              </a:ext>
            </a:extLst>
          </p:cNvPr>
          <p:cNvSpPr/>
          <p:nvPr/>
        </p:nvSpPr>
        <p:spPr>
          <a:xfrm>
            <a:off x="6510867" y="2803525"/>
            <a:ext cx="3670300" cy="711200"/>
          </a:xfrm>
          <a:prstGeom prst="rect">
            <a:avLst/>
          </a:prstGeom>
          <a:solidFill>
            <a:schemeClr val="accent4">
              <a:lumMod val="75000"/>
            </a:schemeClr>
          </a:solidFill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r-Latn-RS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rbel"/>
                <a:ea typeface="+mn-ea"/>
                <a:cs typeface="+mn-cs"/>
              </a:rPr>
              <a:t>PLANIRANJE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r-Latn-RS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rbel"/>
                <a:ea typeface="+mn-ea"/>
                <a:cs typeface="+mn-cs"/>
              </a:rPr>
              <a:t>FINANSIJA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orbel"/>
              <a:ea typeface="+mn-ea"/>
              <a:cs typeface="+mn-cs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7D9F59D0-FA9B-3869-3BA4-6E2792517FE3}"/>
              </a:ext>
            </a:extLst>
          </p:cNvPr>
          <p:cNvSpPr/>
          <p:nvPr/>
        </p:nvSpPr>
        <p:spPr>
          <a:xfrm>
            <a:off x="6989233" y="3657600"/>
            <a:ext cx="2806700" cy="406400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r-Latn-RS" sz="2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rbel"/>
                <a:ea typeface="+mn-ea"/>
                <a:cs typeface="+mn-cs"/>
              </a:rPr>
              <a:t>Troškovi proizvodnje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AB90A0C1-FD38-E9D7-EEFA-8768F6B54D70}"/>
              </a:ext>
            </a:extLst>
          </p:cNvPr>
          <p:cNvSpPr/>
          <p:nvPr/>
        </p:nvSpPr>
        <p:spPr>
          <a:xfrm>
            <a:off x="6989233" y="4267200"/>
            <a:ext cx="2806700" cy="406400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r-Latn-RS" sz="2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rbel"/>
                <a:ea typeface="+mn-ea"/>
                <a:cs typeface="+mn-cs"/>
              </a:rPr>
              <a:t>Troškovi otkupa</a:t>
            </a:r>
            <a:endParaRPr kumimoji="0" lang="en-US" sz="2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rbel"/>
              <a:ea typeface="+mn-ea"/>
              <a:cs typeface="+mn-cs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13E4A3A4-CA64-8ADC-C608-0A05DA0C4D5B}"/>
              </a:ext>
            </a:extLst>
          </p:cNvPr>
          <p:cNvSpPr/>
          <p:nvPr/>
        </p:nvSpPr>
        <p:spPr>
          <a:xfrm>
            <a:off x="6989233" y="4876800"/>
            <a:ext cx="2806700" cy="406400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r-Latn-RS" sz="2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rbel"/>
                <a:ea typeface="+mn-ea"/>
                <a:cs typeface="+mn-cs"/>
              </a:rPr>
              <a:t>Planirani prihodi</a:t>
            </a:r>
            <a:endParaRPr kumimoji="0" lang="en-US" sz="2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rbe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57980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0"/>
                            </p:stCondLst>
                            <p:childTnLst>
                              <p:par>
                                <p:cTn id="1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12" grpId="0" animBg="1"/>
      <p:bldP spid="13" grpId="0" animBg="1"/>
      <p:bldP spid="16" grpId="0" animBg="1"/>
      <p:bldP spid="17" grpId="0" animBg="1"/>
      <p:bldP spid="1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447800"/>
            <a:ext cx="121158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7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b="1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1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25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515600" cy="1331976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Planiranje prema vremenskom periodu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4" name="Rounded Rectangle 13"/>
          <p:cNvSpPr/>
          <p:nvPr/>
        </p:nvSpPr>
        <p:spPr>
          <a:xfrm>
            <a:off x="152400" y="1600200"/>
            <a:ext cx="3886200" cy="3048000"/>
          </a:xfrm>
          <a:prstGeom prst="roundRect">
            <a:avLst/>
          </a:prstGeom>
        </p:spPr>
        <p:style>
          <a:lnRef idx="1">
            <a:schemeClr val="dk1"/>
          </a:lnRef>
          <a:fillRef idx="1001">
            <a:schemeClr val="lt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rbel"/>
              <a:ea typeface="+mn-ea"/>
              <a:cs typeface="+mn-cs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262467" y="1955800"/>
            <a:ext cx="3670300" cy="711200"/>
          </a:xfrm>
          <a:prstGeom prst="rect">
            <a:avLst/>
          </a:prstGeom>
          <a:solidFill>
            <a:schemeClr val="accent4">
              <a:lumMod val="50000"/>
            </a:schemeClr>
          </a:solidFill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r-Latn-RS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rbel"/>
                <a:ea typeface="+mn-ea"/>
                <a:cs typeface="+mn-cs"/>
              </a:rPr>
              <a:t>DUGOROČNI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orbel"/>
              <a:ea typeface="+mn-ea"/>
              <a:cs typeface="+mn-cs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740833" y="2819400"/>
            <a:ext cx="2806700" cy="406400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r-Latn-RS" sz="2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rbel"/>
                <a:ea typeface="+mn-ea"/>
                <a:cs typeface="+mn-cs"/>
              </a:rPr>
              <a:t>Razvoj TV sistema</a:t>
            </a:r>
            <a:endParaRPr kumimoji="0" lang="en-US" sz="2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rbel"/>
              <a:ea typeface="+mn-ea"/>
              <a:cs typeface="+mn-cs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740833" y="3429000"/>
            <a:ext cx="2806700" cy="406400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r-Latn-RS" sz="2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rbel"/>
                <a:ea typeface="+mn-ea"/>
                <a:cs typeface="+mn-cs"/>
              </a:rPr>
              <a:t>Ivesticiona</a:t>
            </a:r>
            <a:r>
              <a:rPr kumimoji="0" lang="sr-Latn-RS" sz="2200" b="1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rbel"/>
                <a:ea typeface="+mn-ea"/>
                <a:cs typeface="+mn-cs"/>
              </a:rPr>
              <a:t> ulaganja</a:t>
            </a:r>
            <a:endParaRPr kumimoji="0" lang="en-US" sz="2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rbel"/>
              <a:ea typeface="+mn-ea"/>
              <a:cs typeface="+mn-cs"/>
            </a:endParaRPr>
          </a:p>
        </p:txBody>
      </p:sp>
      <p:sp>
        <p:nvSpPr>
          <p:cNvPr id="27" name="Rounded Rectangle 26"/>
          <p:cNvSpPr/>
          <p:nvPr/>
        </p:nvSpPr>
        <p:spPr>
          <a:xfrm>
            <a:off x="4114800" y="2667000"/>
            <a:ext cx="3886200" cy="3048000"/>
          </a:xfrm>
          <a:prstGeom prst="roundRect">
            <a:avLst/>
          </a:prstGeom>
        </p:spPr>
        <p:style>
          <a:lnRef idx="1">
            <a:schemeClr val="dk1"/>
          </a:lnRef>
          <a:fillRef idx="1001">
            <a:schemeClr val="lt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rbel"/>
              <a:ea typeface="+mn-ea"/>
              <a:cs typeface="+mn-cs"/>
            </a:endParaRPr>
          </a:p>
        </p:txBody>
      </p:sp>
      <p:sp>
        <p:nvSpPr>
          <p:cNvPr id="28" name="Rectangle 27"/>
          <p:cNvSpPr/>
          <p:nvPr/>
        </p:nvSpPr>
        <p:spPr>
          <a:xfrm>
            <a:off x="4224867" y="3022600"/>
            <a:ext cx="3670300" cy="711200"/>
          </a:xfrm>
          <a:prstGeom prst="rect">
            <a:avLst/>
          </a:prstGeom>
          <a:solidFill>
            <a:schemeClr val="accent4">
              <a:lumMod val="50000"/>
            </a:schemeClr>
          </a:solidFill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r-Latn-RS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rbel"/>
                <a:ea typeface="+mn-ea"/>
                <a:cs typeface="+mn-cs"/>
              </a:rPr>
              <a:t>SREDNJOROČNI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orbel"/>
              <a:ea typeface="+mn-ea"/>
              <a:cs typeface="+mn-cs"/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4495800" y="3937000"/>
            <a:ext cx="3124199" cy="406400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r-Latn-RS" sz="2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rbel"/>
                <a:ea typeface="+mn-ea"/>
                <a:cs typeface="+mn-cs"/>
              </a:rPr>
              <a:t>PGM orjentacija</a:t>
            </a:r>
          </a:p>
        </p:txBody>
      </p:sp>
      <p:sp>
        <p:nvSpPr>
          <p:cNvPr id="30" name="Rectangle 29"/>
          <p:cNvSpPr/>
          <p:nvPr/>
        </p:nvSpPr>
        <p:spPr>
          <a:xfrm>
            <a:off x="4495800" y="4495800"/>
            <a:ext cx="3124199" cy="406400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r-Latn-RS" sz="2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rbel"/>
                <a:ea typeface="+mn-ea"/>
                <a:cs typeface="+mn-cs"/>
              </a:rPr>
              <a:t>Plan rashoda  i prihoda</a:t>
            </a:r>
            <a:endParaRPr kumimoji="0" lang="en-US" sz="2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rbel"/>
              <a:ea typeface="+mn-ea"/>
              <a:cs typeface="+mn-cs"/>
            </a:endParaRPr>
          </a:p>
        </p:txBody>
      </p:sp>
      <p:sp>
        <p:nvSpPr>
          <p:cNvPr id="33" name="Rectangle 32"/>
          <p:cNvSpPr/>
          <p:nvPr/>
        </p:nvSpPr>
        <p:spPr>
          <a:xfrm>
            <a:off x="4495800" y="5080000"/>
            <a:ext cx="3124199" cy="406400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r-Latn-RS" sz="2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rbel"/>
                <a:ea typeface="+mn-ea"/>
                <a:cs typeface="+mn-cs"/>
              </a:rPr>
              <a:t>Kadrovi i teh. kapaciteti</a:t>
            </a:r>
            <a:endParaRPr kumimoji="0" lang="en-US" sz="2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rbel"/>
              <a:ea typeface="+mn-ea"/>
              <a:cs typeface="+mn-cs"/>
            </a:endParaRPr>
          </a:p>
        </p:txBody>
      </p:sp>
      <p:sp>
        <p:nvSpPr>
          <p:cNvPr id="34" name="Rounded Rectangle 33"/>
          <p:cNvSpPr/>
          <p:nvPr/>
        </p:nvSpPr>
        <p:spPr>
          <a:xfrm>
            <a:off x="8153400" y="3657600"/>
            <a:ext cx="3886200" cy="3048000"/>
          </a:xfrm>
          <a:prstGeom prst="roundRect">
            <a:avLst/>
          </a:prstGeom>
        </p:spPr>
        <p:style>
          <a:lnRef idx="1">
            <a:schemeClr val="dk1"/>
          </a:lnRef>
          <a:fillRef idx="1001">
            <a:schemeClr val="lt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rbel"/>
              <a:ea typeface="+mn-ea"/>
              <a:cs typeface="+mn-cs"/>
            </a:endParaRPr>
          </a:p>
        </p:txBody>
      </p:sp>
      <p:sp>
        <p:nvSpPr>
          <p:cNvPr id="35" name="Rectangle 34"/>
          <p:cNvSpPr/>
          <p:nvPr/>
        </p:nvSpPr>
        <p:spPr>
          <a:xfrm>
            <a:off x="8263467" y="4013200"/>
            <a:ext cx="3670300" cy="711200"/>
          </a:xfrm>
          <a:prstGeom prst="rect">
            <a:avLst/>
          </a:prstGeom>
          <a:solidFill>
            <a:schemeClr val="accent4">
              <a:lumMod val="50000"/>
            </a:schemeClr>
          </a:solidFill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r-Latn-RS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rbel"/>
                <a:ea typeface="+mn-ea"/>
                <a:cs typeface="+mn-cs"/>
              </a:rPr>
              <a:t>KRATKOROČNI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orbel"/>
              <a:ea typeface="+mn-ea"/>
              <a:cs typeface="+mn-cs"/>
            </a:endParaRPr>
          </a:p>
        </p:txBody>
      </p:sp>
      <p:sp>
        <p:nvSpPr>
          <p:cNvPr id="36" name="Rectangle 35"/>
          <p:cNvSpPr/>
          <p:nvPr/>
        </p:nvSpPr>
        <p:spPr>
          <a:xfrm>
            <a:off x="8741833" y="4775200"/>
            <a:ext cx="2806700" cy="406400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r-Latn-RS" sz="2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rbel"/>
                <a:ea typeface="+mn-ea"/>
                <a:cs typeface="+mn-cs"/>
              </a:rPr>
              <a:t>Tromesečni</a:t>
            </a:r>
          </a:p>
        </p:txBody>
      </p:sp>
      <p:sp>
        <p:nvSpPr>
          <p:cNvPr id="37" name="Rectangle 36"/>
          <p:cNvSpPr/>
          <p:nvPr/>
        </p:nvSpPr>
        <p:spPr>
          <a:xfrm>
            <a:off x="8741833" y="5257800"/>
            <a:ext cx="2806700" cy="406400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r-Latn-RS" sz="2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rbel"/>
                <a:ea typeface="+mn-ea"/>
                <a:cs typeface="+mn-cs"/>
              </a:rPr>
              <a:t>Mesečni </a:t>
            </a:r>
            <a:endParaRPr kumimoji="0" lang="en-US" sz="2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rbel"/>
              <a:ea typeface="+mn-ea"/>
              <a:cs typeface="+mn-cs"/>
            </a:endParaRPr>
          </a:p>
        </p:txBody>
      </p:sp>
      <p:sp>
        <p:nvSpPr>
          <p:cNvPr id="38" name="Rectangle 37"/>
          <p:cNvSpPr/>
          <p:nvPr/>
        </p:nvSpPr>
        <p:spPr>
          <a:xfrm>
            <a:off x="8741833" y="5746750"/>
            <a:ext cx="2806700" cy="406400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r-Latn-RS" sz="2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rbel"/>
                <a:ea typeface="+mn-ea"/>
                <a:cs typeface="+mn-cs"/>
              </a:rPr>
              <a:t>Nedeljni</a:t>
            </a:r>
            <a:endParaRPr kumimoji="0" lang="en-US" sz="2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rbel"/>
              <a:ea typeface="+mn-ea"/>
              <a:cs typeface="+mn-cs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F687874B-1734-E2A9-7422-8D53A7776B33}"/>
              </a:ext>
            </a:extLst>
          </p:cNvPr>
          <p:cNvSpPr/>
          <p:nvPr/>
        </p:nvSpPr>
        <p:spPr>
          <a:xfrm>
            <a:off x="740833" y="4038600"/>
            <a:ext cx="2806700" cy="406400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r-Latn-RS" sz="2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rbel"/>
                <a:ea typeface="+mn-ea"/>
                <a:cs typeface="+mn-cs"/>
              </a:rPr>
              <a:t>Finansije</a:t>
            </a:r>
            <a:endParaRPr kumimoji="0" lang="en-US" sz="2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rbel"/>
              <a:ea typeface="+mn-ea"/>
              <a:cs typeface="+mn-cs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E9C7A750-0CA3-A18F-D239-D0AB2A4042BB}"/>
              </a:ext>
            </a:extLst>
          </p:cNvPr>
          <p:cNvSpPr/>
          <p:nvPr/>
        </p:nvSpPr>
        <p:spPr>
          <a:xfrm>
            <a:off x="8741833" y="6235700"/>
            <a:ext cx="2806700" cy="406400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r-Latn-RS" sz="2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rbel"/>
                <a:ea typeface="+mn-ea"/>
                <a:cs typeface="+mn-cs"/>
              </a:rPr>
              <a:t>Dnevni</a:t>
            </a:r>
            <a:endParaRPr kumimoji="0" lang="en-US" sz="2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rbe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03922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0"/>
                            </p:stCondLst>
                            <p:childTnLst>
                              <p:par>
                                <p:cTn id="1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6000"/>
                            </p:stCondLst>
                            <p:childTnLst>
                              <p:par>
                                <p:cTn id="2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80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2" grpId="0" animBg="1"/>
      <p:bldP spid="5" grpId="0" animBg="1"/>
      <p:bldP spid="11" grpId="0" animBg="1"/>
      <p:bldP spid="27" grpId="0" animBg="1"/>
      <p:bldP spid="28" grpId="0" animBg="1"/>
      <p:bldP spid="29" grpId="0" animBg="1"/>
      <p:bldP spid="30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4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408176"/>
            <a:ext cx="11811000" cy="5449824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7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b="1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1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25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515600" cy="1331976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Kratkoročni planovi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6" name="Rounded Rectangle 13">
            <a:extLst>
              <a:ext uri="{FF2B5EF4-FFF2-40B4-BE49-F238E27FC236}">
                <a16:creationId xmlns:a16="http://schemas.microsoft.com/office/drawing/2014/main" id="{D754AA02-2644-95C3-DF8B-7A6541E4C6F4}"/>
              </a:ext>
            </a:extLst>
          </p:cNvPr>
          <p:cNvSpPr/>
          <p:nvPr/>
        </p:nvSpPr>
        <p:spPr>
          <a:xfrm>
            <a:off x="6324600" y="1524000"/>
            <a:ext cx="4114800" cy="2590800"/>
          </a:xfrm>
          <a:prstGeom prst="roundRect">
            <a:avLst/>
          </a:prstGeom>
        </p:spPr>
        <p:style>
          <a:lnRef idx="1">
            <a:schemeClr val="dk1"/>
          </a:lnRef>
          <a:fillRef idx="1001">
            <a:schemeClr val="lt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endParaRPr lang="sr-Latn-RS" sz="1400" dirty="0">
              <a:solidFill>
                <a:prstClr val="black"/>
              </a:solidFill>
            </a:endParaRPr>
          </a:p>
          <a:p>
            <a:pPr lvl="0" algn="ctr"/>
            <a:endParaRPr lang="sr-Latn-RS" sz="1400" dirty="0">
              <a:solidFill>
                <a:prstClr val="black"/>
              </a:solidFill>
            </a:endParaRPr>
          </a:p>
          <a:p>
            <a:pPr lvl="0" algn="ctr"/>
            <a:endParaRPr lang="sr-Latn-RS" sz="1400" dirty="0">
              <a:solidFill>
                <a:prstClr val="black"/>
              </a:solidFill>
            </a:endParaRPr>
          </a:p>
          <a:p>
            <a:pPr lvl="0" algn="ctr"/>
            <a:endParaRPr lang="sr-Latn-RS" sz="1400" dirty="0">
              <a:solidFill>
                <a:prstClr val="black"/>
              </a:solidFill>
            </a:endParaRPr>
          </a:p>
          <a:p>
            <a:pPr lvl="0" algn="ctr"/>
            <a:endParaRPr lang="sr-Latn-RS" sz="1050" dirty="0">
              <a:solidFill>
                <a:prstClr val="black"/>
              </a:solidFill>
            </a:endParaRPr>
          </a:p>
          <a:p>
            <a:pPr lvl="0" algn="ctr"/>
            <a:r>
              <a:rPr lang="sr-Latn-RS" sz="2000" dirty="0">
                <a:solidFill>
                  <a:prstClr val="black"/>
                </a:solidFill>
              </a:rPr>
              <a:t>Tip i naziv emisije</a:t>
            </a:r>
          </a:p>
          <a:p>
            <a:pPr lvl="0" algn="ctr"/>
            <a:r>
              <a:rPr lang="sr-Latn-RS" sz="2000" dirty="0">
                <a:solidFill>
                  <a:prstClr val="black"/>
                </a:solidFill>
              </a:rPr>
              <a:t>Sastav autorske i uže ekipe</a:t>
            </a:r>
          </a:p>
          <a:p>
            <a:pPr lvl="0" algn="ctr"/>
            <a:r>
              <a:rPr lang="sr-Latn-RS" sz="2000" dirty="0">
                <a:solidFill>
                  <a:prstClr val="black"/>
                </a:solidFill>
              </a:rPr>
              <a:t>Termini proizvodnje i emitovanja</a:t>
            </a:r>
          </a:p>
          <a:p>
            <a:pPr lvl="0" algn="ctr"/>
            <a:r>
              <a:rPr lang="sr-Latn-RS" sz="2000" dirty="0">
                <a:solidFill>
                  <a:prstClr val="black"/>
                </a:solidFill>
              </a:rPr>
              <a:t>Tehnički kapaciteti</a:t>
            </a:r>
          </a:p>
          <a:p>
            <a:pPr lvl="0" algn="ctr"/>
            <a:r>
              <a:rPr lang="sr-Latn-RS" sz="2000" dirty="0">
                <a:solidFill>
                  <a:prstClr val="black"/>
                </a:solidFill>
              </a:rPr>
              <a:t>Predkalkulacija troškova</a:t>
            </a: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737F3EE0-5845-35E2-4CE8-0217E9E4DA68}"/>
              </a:ext>
            </a:extLst>
          </p:cNvPr>
          <p:cNvSpPr/>
          <p:nvPr/>
        </p:nvSpPr>
        <p:spPr>
          <a:xfrm>
            <a:off x="6434667" y="1803400"/>
            <a:ext cx="3852333" cy="71120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r-Latn-R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rbel"/>
                <a:ea typeface="+mn-ea"/>
                <a:cs typeface="+mn-cs"/>
              </a:rPr>
              <a:t>Mesečni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rbel"/>
              <a:ea typeface="+mn-ea"/>
              <a:cs typeface="+mn-cs"/>
            </a:endParaRPr>
          </a:p>
        </p:txBody>
      </p:sp>
      <p:sp>
        <p:nvSpPr>
          <p:cNvPr id="28" name="Rounded Rectangle 13">
            <a:extLst>
              <a:ext uri="{FF2B5EF4-FFF2-40B4-BE49-F238E27FC236}">
                <a16:creationId xmlns:a16="http://schemas.microsoft.com/office/drawing/2014/main" id="{7AA55194-03AF-A95D-7B2A-66783364C508}"/>
              </a:ext>
            </a:extLst>
          </p:cNvPr>
          <p:cNvSpPr/>
          <p:nvPr/>
        </p:nvSpPr>
        <p:spPr>
          <a:xfrm>
            <a:off x="1676400" y="1524000"/>
            <a:ext cx="4114800" cy="2590800"/>
          </a:xfrm>
          <a:prstGeom prst="roundRect">
            <a:avLst/>
          </a:prstGeom>
        </p:spPr>
        <p:style>
          <a:lnRef idx="1">
            <a:schemeClr val="dk1"/>
          </a:lnRef>
          <a:fillRef idx="1001">
            <a:schemeClr val="lt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endParaRPr lang="sr-Latn-RS" sz="2000" dirty="0">
              <a:solidFill>
                <a:prstClr val="black"/>
              </a:solidFill>
            </a:endParaRPr>
          </a:p>
          <a:p>
            <a:pPr lvl="0" algn="ctr"/>
            <a:endParaRPr lang="sr-Latn-RS" sz="2000" dirty="0">
              <a:solidFill>
                <a:prstClr val="black"/>
              </a:solidFill>
            </a:endParaRPr>
          </a:p>
          <a:p>
            <a:pPr lvl="0" algn="ctr"/>
            <a:endParaRPr lang="sr-Latn-RS" sz="2000" dirty="0">
              <a:solidFill>
                <a:prstClr val="black"/>
              </a:solidFill>
            </a:endParaRPr>
          </a:p>
          <a:p>
            <a:pPr lvl="0" algn="ctr"/>
            <a:r>
              <a:rPr lang="sr-Latn-RS" sz="2000" dirty="0">
                <a:solidFill>
                  <a:prstClr val="black"/>
                </a:solidFill>
              </a:rPr>
              <a:t>PGM šema za tri meseca</a:t>
            </a:r>
          </a:p>
          <a:p>
            <a:pPr lvl="0" algn="ctr"/>
            <a:r>
              <a:rPr lang="sr-Latn-RS" sz="2000" dirty="0">
                <a:solidFill>
                  <a:prstClr val="black"/>
                </a:solidFill>
              </a:rPr>
              <a:t>Struktura programa</a:t>
            </a:r>
          </a:p>
          <a:p>
            <a:pPr lvl="0" algn="ctr"/>
            <a:r>
              <a:rPr lang="sr-Latn-RS" sz="2000" dirty="0">
                <a:solidFill>
                  <a:prstClr val="black"/>
                </a:solidFill>
              </a:rPr>
              <a:t>Način proizvodnje</a:t>
            </a:r>
          </a:p>
          <a:p>
            <a:pPr lvl="0" algn="ctr"/>
            <a:r>
              <a:rPr lang="sr-Latn-RS" sz="2000" dirty="0">
                <a:solidFill>
                  <a:prstClr val="black"/>
                </a:solidFill>
              </a:rPr>
              <a:t>Dinamika proizvodnje</a:t>
            </a:r>
            <a:endParaRPr lang="sr-Latn-RS" sz="1050" dirty="0">
              <a:solidFill>
                <a:prstClr val="black"/>
              </a:solidFill>
            </a:endParaRP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89C12EE1-A884-94DF-C6A8-1C7CEE2BD433}"/>
              </a:ext>
            </a:extLst>
          </p:cNvPr>
          <p:cNvSpPr/>
          <p:nvPr/>
        </p:nvSpPr>
        <p:spPr>
          <a:xfrm>
            <a:off x="1807633" y="1803400"/>
            <a:ext cx="3852333" cy="71120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r-Latn-R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rbel"/>
                <a:ea typeface="+mn-ea"/>
                <a:cs typeface="+mn-cs"/>
              </a:rPr>
              <a:t>Tromesečni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rbel"/>
              <a:ea typeface="+mn-ea"/>
              <a:cs typeface="+mn-cs"/>
            </a:endParaRPr>
          </a:p>
        </p:txBody>
      </p:sp>
      <p:sp>
        <p:nvSpPr>
          <p:cNvPr id="30" name="Rounded Rectangle 13">
            <a:extLst>
              <a:ext uri="{FF2B5EF4-FFF2-40B4-BE49-F238E27FC236}">
                <a16:creationId xmlns:a16="http://schemas.microsoft.com/office/drawing/2014/main" id="{29584F8E-C187-EC83-82E0-1444537F77A9}"/>
              </a:ext>
            </a:extLst>
          </p:cNvPr>
          <p:cNvSpPr/>
          <p:nvPr/>
        </p:nvSpPr>
        <p:spPr>
          <a:xfrm>
            <a:off x="6324600" y="4191000"/>
            <a:ext cx="4114800" cy="2590800"/>
          </a:xfrm>
          <a:prstGeom prst="roundRect">
            <a:avLst/>
          </a:prstGeom>
        </p:spPr>
        <p:style>
          <a:lnRef idx="1">
            <a:schemeClr val="dk1"/>
          </a:lnRef>
          <a:fillRef idx="1001">
            <a:schemeClr val="lt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endParaRPr lang="sr-Latn-RS" sz="1400" dirty="0">
              <a:solidFill>
                <a:prstClr val="black"/>
              </a:solidFill>
            </a:endParaRPr>
          </a:p>
          <a:p>
            <a:pPr lvl="0" algn="ctr"/>
            <a:endParaRPr lang="sr-Latn-RS" sz="1400" dirty="0">
              <a:solidFill>
                <a:prstClr val="black"/>
              </a:solidFill>
            </a:endParaRPr>
          </a:p>
          <a:p>
            <a:pPr lvl="0" algn="ctr"/>
            <a:endParaRPr lang="sr-Latn-RS" sz="2000" dirty="0">
              <a:solidFill>
                <a:prstClr val="black"/>
              </a:solidFill>
            </a:endParaRPr>
          </a:p>
          <a:p>
            <a:pPr lvl="0" algn="ctr"/>
            <a:endParaRPr lang="sr-Latn-RS" sz="2000" dirty="0">
              <a:solidFill>
                <a:prstClr val="black"/>
              </a:solidFill>
            </a:endParaRPr>
          </a:p>
          <a:p>
            <a:pPr lvl="0" algn="ctr"/>
            <a:r>
              <a:rPr lang="sr-Latn-RS" sz="2000" dirty="0">
                <a:solidFill>
                  <a:prstClr val="black"/>
                </a:solidFill>
              </a:rPr>
              <a:t>Realizacija dnevnog PGM</a:t>
            </a:r>
          </a:p>
          <a:p>
            <a:pPr lvl="0" algn="ctr"/>
            <a:r>
              <a:rPr lang="sr-Latn-RS" sz="2000" dirty="0">
                <a:solidFill>
                  <a:prstClr val="black"/>
                </a:solidFill>
              </a:rPr>
              <a:t>Radni procesi za tekući PGM</a:t>
            </a:r>
          </a:p>
          <a:p>
            <a:pPr lvl="0" algn="ctr"/>
            <a:r>
              <a:rPr lang="sr-Latn-RS" sz="2000" dirty="0">
                <a:solidFill>
                  <a:prstClr val="black"/>
                </a:solidFill>
              </a:rPr>
              <a:t>Radni procesi zadati nedeljnim planom</a:t>
            </a: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9ABCAD8A-733B-109D-73E6-7D8ED5C49633}"/>
              </a:ext>
            </a:extLst>
          </p:cNvPr>
          <p:cNvSpPr/>
          <p:nvPr/>
        </p:nvSpPr>
        <p:spPr>
          <a:xfrm>
            <a:off x="6463242" y="4470400"/>
            <a:ext cx="3852333" cy="71120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r-Latn-R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rbel"/>
                <a:ea typeface="+mn-ea"/>
                <a:cs typeface="+mn-cs"/>
              </a:rPr>
              <a:t>Dnevni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rbel"/>
              <a:ea typeface="+mn-ea"/>
              <a:cs typeface="+mn-cs"/>
            </a:endParaRPr>
          </a:p>
        </p:txBody>
      </p:sp>
      <p:sp>
        <p:nvSpPr>
          <p:cNvPr id="32" name="Rounded Rectangle 13">
            <a:extLst>
              <a:ext uri="{FF2B5EF4-FFF2-40B4-BE49-F238E27FC236}">
                <a16:creationId xmlns:a16="http://schemas.microsoft.com/office/drawing/2014/main" id="{8F7EF22C-D4DE-D0D1-F9AB-20C68953590A}"/>
              </a:ext>
            </a:extLst>
          </p:cNvPr>
          <p:cNvSpPr/>
          <p:nvPr/>
        </p:nvSpPr>
        <p:spPr>
          <a:xfrm>
            <a:off x="1676400" y="4191000"/>
            <a:ext cx="4114800" cy="2590800"/>
          </a:xfrm>
          <a:prstGeom prst="roundRect">
            <a:avLst/>
          </a:prstGeom>
        </p:spPr>
        <p:style>
          <a:lnRef idx="1">
            <a:schemeClr val="dk1"/>
          </a:lnRef>
          <a:fillRef idx="1001">
            <a:schemeClr val="lt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endParaRPr lang="sr-Latn-RS" sz="1400" dirty="0">
              <a:solidFill>
                <a:prstClr val="black"/>
              </a:solidFill>
            </a:endParaRPr>
          </a:p>
          <a:p>
            <a:pPr lvl="0" algn="ctr"/>
            <a:endParaRPr lang="sr-Latn-RS" sz="1400" dirty="0">
              <a:solidFill>
                <a:prstClr val="black"/>
              </a:solidFill>
            </a:endParaRPr>
          </a:p>
          <a:p>
            <a:pPr lvl="0" algn="ctr"/>
            <a:endParaRPr lang="sr-Latn-RS" sz="1400" dirty="0">
              <a:solidFill>
                <a:prstClr val="black"/>
              </a:solidFill>
            </a:endParaRPr>
          </a:p>
          <a:p>
            <a:pPr lvl="0" algn="ctr"/>
            <a:endParaRPr lang="sr-Latn-RS" sz="1400" dirty="0">
              <a:solidFill>
                <a:prstClr val="black"/>
              </a:solidFill>
            </a:endParaRPr>
          </a:p>
          <a:p>
            <a:pPr lvl="0" algn="ctr"/>
            <a:r>
              <a:rPr lang="sr-Latn-RS" sz="2000" dirty="0">
                <a:solidFill>
                  <a:prstClr val="black"/>
                </a:solidFill>
              </a:rPr>
              <a:t>Konkretni teh. kapaciteti</a:t>
            </a:r>
          </a:p>
          <a:p>
            <a:pPr lvl="0" algn="ctr"/>
            <a:r>
              <a:rPr lang="sr-Latn-RS" sz="2000" dirty="0">
                <a:solidFill>
                  <a:prstClr val="black"/>
                </a:solidFill>
              </a:rPr>
              <a:t>Kompletan sastav ekipe</a:t>
            </a:r>
          </a:p>
          <a:p>
            <a:pPr lvl="0" algn="ctr"/>
            <a:r>
              <a:rPr lang="sr-Latn-RS" sz="2000" dirty="0">
                <a:solidFill>
                  <a:prstClr val="black"/>
                </a:solidFill>
              </a:rPr>
              <a:t>Radni procesi sa tajmingom</a:t>
            </a:r>
          </a:p>
          <a:p>
            <a:pPr lvl="0" algn="ctr"/>
            <a:r>
              <a:rPr lang="sr-Latn-RS" sz="2000" dirty="0">
                <a:solidFill>
                  <a:prstClr val="black"/>
                </a:solidFill>
              </a:rPr>
              <a:t>Trajanje emisije</a:t>
            </a:r>
            <a:endParaRPr lang="sr-Latn-RS" sz="1600" dirty="0">
              <a:solidFill>
                <a:prstClr val="black"/>
              </a:solidFill>
            </a:endParaRP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0E075807-9B19-499D-EA07-3EC956BC7E65}"/>
              </a:ext>
            </a:extLst>
          </p:cNvPr>
          <p:cNvSpPr/>
          <p:nvPr/>
        </p:nvSpPr>
        <p:spPr>
          <a:xfrm>
            <a:off x="1815042" y="4470400"/>
            <a:ext cx="3852333" cy="71120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r-Latn-R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rbel"/>
                <a:ea typeface="+mn-ea"/>
                <a:cs typeface="+mn-cs"/>
              </a:rPr>
              <a:t>Nedeljni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rbe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380864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0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2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2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2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2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2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2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8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2000"/>
                            </p:stCondLst>
                            <p:childTnLst>
                              <p:par>
                                <p:cTn id="8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3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3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3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1000"/>
                                        <p:tgtEl>
                                          <p:spTgt spid="3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3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3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1000"/>
                                        <p:tgtEl>
                                          <p:spTgt spid="3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3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3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1000"/>
                                        <p:tgtEl>
                                          <p:spTgt spid="3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3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3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1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1000"/>
                                        <p:tgtEl>
                                          <p:spTgt spid="3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3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3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1000"/>
                                        <p:tgtEl>
                                          <p:spTgt spid="3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3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3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1000"/>
                                        <p:tgtEl>
                                          <p:spTgt spid="3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3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3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7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b="1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1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3D3523A-87EE-248A-25D0-ED009B753C4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5898" y="167067"/>
            <a:ext cx="4560203" cy="66147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24975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7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b="1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1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52796"/>
          <a:stretch/>
        </p:blipFill>
        <p:spPr>
          <a:xfrm>
            <a:off x="1300162" y="145002"/>
            <a:ext cx="9591675" cy="65679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99046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odule">
  <a:themeElements>
    <a:clrScheme name="Module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Module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odul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300000"/>
              </a:schemeClr>
            </a:gs>
            <a:gs pos="12000">
              <a:schemeClr val="phClr">
                <a:tint val="48000"/>
                <a:satMod val="300000"/>
              </a:schemeClr>
            </a:gs>
            <a:gs pos="20000">
              <a:schemeClr val="phClr">
                <a:tint val="49000"/>
                <a:satMod val="30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10000" t="-25000" r="10000" b="125000"/>
          </a:path>
        </a:gradFill>
        <a:blipFill>
          <a:blip xmlns:r="http://schemas.openxmlformats.org/officeDocument/2006/relationships" r:embed="rId1">
            <a:duotone>
              <a:schemeClr val="phClr">
                <a:shade val="75000"/>
                <a:satMod val="105000"/>
              </a:schemeClr>
              <a:schemeClr val="phClr">
                <a:tint val="95000"/>
                <a:satMod val="105000"/>
              </a:schemeClr>
            </a:duotone>
          </a:blip>
          <a:tile tx="0" ty="0" sx="38000" sy="38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Module</Template>
  <TotalTime>2583</TotalTime>
  <Words>314</Words>
  <Application>Microsoft Office PowerPoint</Application>
  <PresentationFormat>Widescreen</PresentationFormat>
  <Paragraphs>608</Paragraphs>
  <Slides>30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37" baseType="lpstr">
      <vt:lpstr>Arial</vt:lpstr>
      <vt:lpstr>Calibri</vt:lpstr>
      <vt:lpstr>Corbel</vt:lpstr>
      <vt:lpstr>Wingdings</vt:lpstr>
      <vt:lpstr>Wingdings 2</vt:lpstr>
      <vt:lpstr>Wingdings 3</vt:lpstr>
      <vt:lpstr>Module</vt:lpstr>
      <vt:lpstr>PLANIRANJE</vt:lpstr>
      <vt:lpstr>Planiranje</vt:lpstr>
      <vt:lpstr>Planiranje</vt:lpstr>
      <vt:lpstr>Planiranje</vt:lpstr>
      <vt:lpstr>Planiranje</vt:lpstr>
      <vt:lpstr>Planiranje prema vremenskom periodu</vt:lpstr>
      <vt:lpstr>Kratkoročni planovi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VESTI</dc:title>
  <dc:creator>Pixi</dc:creator>
  <cp:lastModifiedBy>Predrag Kajganić</cp:lastModifiedBy>
  <cp:revision>766</cp:revision>
  <dcterms:created xsi:type="dcterms:W3CDTF">2006-08-16T00:00:00Z</dcterms:created>
  <dcterms:modified xsi:type="dcterms:W3CDTF">2025-08-07T12:54:58Z</dcterms:modified>
</cp:coreProperties>
</file>