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71" r:id="rId3"/>
    <p:sldId id="390" r:id="rId4"/>
    <p:sldId id="386" r:id="rId5"/>
    <p:sldId id="396" r:id="rId6"/>
    <p:sldId id="387" r:id="rId7"/>
    <p:sldId id="388" r:id="rId8"/>
    <p:sldId id="389" r:id="rId9"/>
    <p:sldId id="380" r:id="rId10"/>
    <p:sldId id="395" r:id="rId11"/>
    <p:sldId id="393" r:id="rId12"/>
    <p:sldId id="394" r:id="rId13"/>
    <p:sldId id="39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5486400"/>
            <a:ext cx="11277600" cy="1178052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TEHNOLOŠKI PROCES PROIZVODNJE I EMITOVANJA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TV PROGRAMA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228601"/>
            <a:ext cx="62865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734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SOPSTVENA PRODUKCIJA (PRODUCENT)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50" y="1524000"/>
            <a:ext cx="1036320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361950"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Jedan producent – od ideje do realizacije</a:t>
            </a:r>
          </a:p>
          <a:p>
            <a:pPr marL="620776" lvl="2">
              <a:buClr>
                <a:srgbClr val="F0AD00"/>
              </a:buClr>
              <a:buSzPct val="80000"/>
            </a:pPr>
            <a:endParaRPr lang="hr-HR" sz="700" dirty="0">
              <a:solidFill>
                <a:prstClr val="black"/>
              </a:solidFill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2743200" y="1752600"/>
            <a:ext cx="8001000" cy="4876800"/>
          </a:xfrm>
          <a:prstGeom prst="triangle">
            <a:avLst>
              <a:gd name="adj" fmla="val 49554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PRODUCENT</a:t>
            </a:r>
          </a:p>
          <a:p>
            <a:pPr algn="ctr"/>
            <a:r>
              <a:rPr lang="sr-Latn-RS" sz="2200" dirty="0">
                <a:solidFill>
                  <a:schemeClr val="tx1"/>
                </a:solidFill>
              </a:rPr>
              <a:t>(TV emiter ili producentska kuća)</a:t>
            </a:r>
          </a:p>
          <a:p>
            <a:pPr algn="ctr"/>
            <a:endParaRPr lang="sr-Latn-RS" sz="1000" dirty="0">
              <a:solidFill>
                <a:schemeClr val="tx1"/>
              </a:solidFill>
            </a:endParaRPr>
          </a:p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ideja </a:t>
            </a:r>
          </a:p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finansije </a:t>
            </a:r>
          </a:p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realizacija </a:t>
            </a:r>
          </a:p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plasiranje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31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KOPRODUKCIJA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1559495"/>
            <a:ext cx="1150620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361950"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Zajednička proizvodnja dva ili više producenata (producentskih kuća ili TV emitera)</a:t>
            </a:r>
          </a:p>
          <a:p>
            <a:pPr marL="620776" lvl="2">
              <a:buClr>
                <a:srgbClr val="F0AD00"/>
              </a:buClr>
              <a:buSzPct val="80000"/>
            </a:pPr>
            <a:endParaRPr lang="hr-HR" sz="700" dirty="0">
              <a:solidFill>
                <a:prstClr val="black"/>
              </a:solidFill>
            </a:endParaRPr>
          </a:p>
        </p:txBody>
      </p:sp>
      <p:sp>
        <p:nvSpPr>
          <p:cNvPr id="2" name="Round Diagonal Corner Rectangle 1"/>
          <p:cNvSpPr/>
          <p:nvPr/>
        </p:nvSpPr>
        <p:spPr>
          <a:xfrm>
            <a:off x="1524000" y="2358479"/>
            <a:ext cx="4038600" cy="114672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1</a:t>
            </a:r>
          </a:p>
          <a:p>
            <a:pPr algn="ctr"/>
            <a:r>
              <a:rPr lang="sr-Latn-RS" sz="2400" b="1" dirty="0"/>
              <a:t>(producentska kuća x)</a:t>
            </a:r>
            <a:endParaRPr lang="en-US" sz="2400" b="1" dirty="0"/>
          </a:p>
        </p:txBody>
      </p:sp>
      <p:sp>
        <p:nvSpPr>
          <p:cNvPr id="6" name="Round Diagonal Corner Rectangle 5"/>
          <p:cNvSpPr/>
          <p:nvPr/>
        </p:nvSpPr>
        <p:spPr>
          <a:xfrm>
            <a:off x="6638925" y="2358479"/>
            <a:ext cx="4038600" cy="114672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2</a:t>
            </a:r>
          </a:p>
          <a:p>
            <a:pPr algn="ctr"/>
            <a:r>
              <a:rPr lang="sr-Latn-RS" sz="2400" b="1" dirty="0"/>
              <a:t>(producentska kuća y)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29300" y="2509919"/>
            <a:ext cx="69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800" b="1" dirty="0"/>
              <a:t>+</a:t>
            </a:r>
            <a:endParaRPr lang="en-US" sz="4800" b="1" dirty="0"/>
          </a:p>
        </p:txBody>
      </p:sp>
      <p:sp>
        <p:nvSpPr>
          <p:cNvPr id="9" name="Round Diagonal Corner Rectangle 8"/>
          <p:cNvSpPr/>
          <p:nvPr/>
        </p:nvSpPr>
        <p:spPr>
          <a:xfrm>
            <a:off x="1524000" y="3886200"/>
            <a:ext cx="4038600" cy="1146721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1</a:t>
            </a:r>
          </a:p>
          <a:p>
            <a:pPr algn="ctr"/>
            <a:r>
              <a:rPr lang="sr-Latn-RS" sz="2400" b="1" dirty="0"/>
              <a:t>(producentska kuća x)</a:t>
            </a:r>
            <a:endParaRPr lang="en-US" sz="2400" b="1" dirty="0"/>
          </a:p>
        </p:txBody>
      </p:sp>
      <p:sp>
        <p:nvSpPr>
          <p:cNvPr id="10" name="Round Diagonal Corner Rectangle 9"/>
          <p:cNvSpPr/>
          <p:nvPr/>
        </p:nvSpPr>
        <p:spPr>
          <a:xfrm>
            <a:off x="6629400" y="3886200"/>
            <a:ext cx="4038600" cy="1146721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2</a:t>
            </a:r>
          </a:p>
          <a:p>
            <a:pPr algn="ctr"/>
            <a:r>
              <a:rPr lang="sr-Latn-RS" sz="2400" b="1" dirty="0"/>
              <a:t>(TV centar)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29299" y="3958680"/>
            <a:ext cx="69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800" b="1" dirty="0"/>
              <a:t>+</a:t>
            </a:r>
            <a:endParaRPr lang="en-US" sz="4800" b="1" dirty="0"/>
          </a:p>
        </p:txBody>
      </p:sp>
      <p:sp>
        <p:nvSpPr>
          <p:cNvPr id="12" name="Round Diagonal Corner Rectangle 11"/>
          <p:cNvSpPr/>
          <p:nvPr/>
        </p:nvSpPr>
        <p:spPr>
          <a:xfrm>
            <a:off x="1524000" y="5482679"/>
            <a:ext cx="4038600" cy="1146721"/>
          </a:xfrm>
          <a:prstGeom prst="round2Diag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1</a:t>
            </a:r>
          </a:p>
          <a:p>
            <a:pPr algn="ctr"/>
            <a:r>
              <a:rPr lang="sr-Latn-RS" sz="2400" b="1" dirty="0"/>
              <a:t>(TV centar x)</a:t>
            </a:r>
            <a:endParaRPr lang="en-US" sz="2400" b="1" dirty="0"/>
          </a:p>
        </p:txBody>
      </p:sp>
      <p:sp>
        <p:nvSpPr>
          <p:cNvPr id="13" name="Round Diagonal Corner Rectangle 12"/>
          <p:cNvSpPr/>
          <p:nvPr/>
        </p:nvSpPr>
        <p:spPr>
          <a:xfrm>
            <a:off x="6629400" y="5459909"/>
            <a:ext cx="4038600" cy="1146721"/>
          </a:xfrm>
          <a:prstGeom prst="round2Diag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PRODUCENT 2</a:t>
            </a:r>
          </a:p>
          <a:p>
            <a:pPr algn="ctr"/>
            <a:r>
              <a:rPr lang="sr-Latn-RS" sz="2400" b="1" dirty="0"/>
              <a:t>(TV centar y)</a:t>
            </a:r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29298" y="5604302"/>
            <a:ext cx="69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800" b="1" dirty="0"/>
              <a:t>+</a:t>
            </a:r>
            <a:endParaRPr lang="en-US" sz="4800" b="1" dirty="0"/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289169" y="3733800"/>
            <a:ext cx="1035538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289169" y="5257800"/>
            <a:ext cx="1035538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0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IZVRŠNA PRODUKCIJA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580346"/>
            <a:ext cx="8686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361950"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Proizvodnja (produkcija) po zahtevu naručioca (producenta)</a:t>
            </a:r>
          </a:p>
          <a:p>
            <a:pPr marL="620776" lvl="2">
              <a:buClr>
                <a:srgbClr val="F0AD00"/>
              </a:buClr>
              <a:buSzPct val="80000"/>
            </a:pPr>
            <a:endParaRPr lang="hr-HR" sz="900" dirty="0">
              <a:solidFill>
                <a:prstClr val="black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828800" y="2743200"/>
            <a:ext cx="3276600" cy="3200400"/>
          </a:xfrm>
          <a:prstGeom prst="ellipse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u="sng" dirty="0">
                <a:solidFill>
                  <a:schemeClr val="bg1"/>
                </a:solidFill>
              </a:rPr>
              <a:t>PRODUCENT</a:t>
            </a:r>
          </a:p>
          <a:p>
            <a:pPr algn="ctr"/>
            <a:r>
              <a:rPr lang="sr-Latn-RS" sz="2400" dirty="0">
                <a:solidFill>
                  <a:schemeClr val="bg1"/>
                </a:solidFill>
              </a:rPr>
              <a:t>(naručilac)</a:t>
            </a:r>
          </a:p>
          <a:p>
            <a:pPr algn="ctr"/>
            <a:endParaRPr lang="sr-Latn-RS" sz="1600" dirty="0">
              <a:solidFill>
                <a:schemeClr val="bg1"/>
              </a:solidFill>
            </a:endParaRPr>
          </a:p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TV EMITER</a:t>
            </a:r>
          </a:p>
          <a:p>
            <a:pPr algn="ctr"/>
            <a:endParaRPr lang="sr-Latn-RS" sz="1100" b="1" dirty="0">
              <a:solidFill>
                <a:schemeClr val="bg1"/>
              </a:solidFill>
            </a:endParaRPr>
          </a:p>
          <a:p>
            <a:pPr algn="ctr"/>
            <a:r>
              <a:rPr lang="sr-Latn-RS" sz="2400" dirty="0">
                <a:solidFill>
                  <a:schemeClr val="bg1"/>
                </a:solidFill>
              </a:rPr>
              <a:t>ideja,finansije,</a:t>
            </a:r>
          </a:p>
          <a:p>
            <a:pPr algn="ctr"/>
            <a:r>
              <a:rPr lang="sr-Latn-RS" sz="2400" dirty="0">
                <a:solidFill>
                  <a:schemeClr val="bg1"/>
                </a:solidFill>
              </a:rPr>
              <a:t>plasiranje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477000" y="3257550"/>
            <a:ext cx="4267200" cy="20955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sz="100" u="sng" dirty="0"/>
          </a:p>
          <a:p>
            <a:pPr algn="ctr"/>
            <a:r>
              <a:rPr lang="sr-Latn-RS" sz="2400" u="sng" dirty="0"/>
              <a:t>IZVRŠNI PRODUCENT</a:t>
            </a:r>
          </a:p>
          <a:p>
            <a:pPr algn="ctr"/>
            <a:r>
              <a:rPr lang="sr-Latn-RS" sz="2400" dirty="0"/>
              <a:t>(produkcija)</a:t>
            </a:r>
          </a:p>
          <a:p>
            <a:pPr algn="ctr"/>
            <a:endParaRPr lang="sr-Latn-RS" sz="300" dirty="0"/>
          </a:p>
          <a:p>
            <a:pPr algn="ctr"/>
            <a:r>
              <a:rPr lang="sr-Latn-RS" sz="2800" b="1" dirty="0"/>
              <a:t>PRODUCENTSKA KUĆA</a:t>
            </a:r>
          </a:p>
          <a:p>
            <a:pPr algn="ctr"/>
            <a:r>
              <a:rPr lang="sr-Latn-RS" sz="2400" dirty="0"/>
              <a:t>realizacija (ključ u ruke)</a:t>
            </a:r>
            <a:endParaRPr lang="en-US" sz="2400" dirty="0"/>
          </a:p>
          <a:p>
            <a:pPr algn="ctr"/>
            <a:endParaRPr lang="sr-Latn-RS" dirty="0"/>
          </a:p>
        </p:txBody>
      </p:sp>
      <p:sp>
        <p:nvSpPr>
          <p:cNvPr id="20" name="Right Arrow 19"/>
          <p:cNvSpPr/>
          <p:nvPr/>
        </p:nvSpPr>
        <p:spPr>
          <a:xfrm>
            <a:off x="5486400" y="3505200"/>
            <a:ext cx="685800" cy="533400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10800000">
            <a:off x="5486400" y="4495800"/>
            <a:ext cx="685800" cy="533400"/>
          </a:xfrm>
          <a:prstGeom prst="rightArrow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5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889" y="1461911"/>
            <a:ext cx="4662221" cy="539608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u procesu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3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192276" lvl="2" indent="-5715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Ciljevi svake TV stanice ostvaruju se kroz emitovanje programa</a:t>
            </a:r>
          </a:p>
          <a:p>
            <a:pPr marL="1192276" lvl="2" indent="-5715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/>
          </a:p>
          <a:p>
            <a:pPr marL="1192276" lvl="2" indent="-5715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sama proizvodnja programa je jedan od osnovnih zadataka</a:t>
            </a:r>
          </a:p>
          <a:p>
            <a:pPr marL="1192276" lvl="2" indent="-5715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/>
          </a:p>
          <a:p>
            <a:pPr marL="1192276" lvl="2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nije u pitanju samo obim programa već i način proizvodnje - način njegovog obezbeđivanja</a:t>
            </a:r>
          </a:p>
          <a:p>
            <a:pPr marL="1192276" lvl="2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/>
          </a:p>
          <a:p>
            <a:pPr marL="1192276" lvl="2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većina TV stanica pored proizvodnje sopstvenog programa, kupuju programe od drugih TV stanica ili nezavisnih producentskih kuća</a:t>
            </a: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1192276" lvl="2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pod pojmom proizvodnja ne podrazumevamo samo neposrednu – direktnu proizvodnju TV emisija (sopstvena produkcija), već sve one faze procesa koje su potrebne da bi se omogućilo emitovanje TV programa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4200" dirty="0"/>
              <a:t> </a:t>
            </a:r>
            <a:endParaRPr lang="hr-HR" sz="1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9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9634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TV proizvodnja može se sagledati kroz četiri osnovne faze rada: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Rounded Rectangle 3"/>
          <p:cNvSpPr/>
          <p:nvPr/>
        </p:nvSpPr>
        <p:spPr>
          <a:xfrm>
            <a:off x="4267200" y="2133600"/>
            <a:ext cx="3124200" cy="685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PLANIRANJE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267200" y="3352800"/>
            <a:ext cx="3124200" cy="762000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PRIPREMA</a:t>
            </a:r>
          </a:p>
          <a:p>
            <a:pPr algn="ctr"/>
            <a:r>
              <a:rPr lang="sr-Latn-RS" sz="2000" dirty="0"/>
              <a:t>(predprodukcija)</a:t>
            </a:r>
            <a:endParaRPr lang="en-US" sz="2000" dirty="0"/>
          </a:p>
        </p:txBody>
      </p:sp>
      <p:sp>
        <p:nvSpPr>
          <p:cNvPr id="9" name="Rounded Rectangle 8"/>
          <p:cNvSpPr/>
          <p:nvPr/>
        </p:nvSpPr>
        <p:spPr>
          <a:xfrm>
            <a:off x="4267200" y="4648200"/>
            <a:ext cx="3124200" cy="762000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REALIZACIJA</a:t>
            </a:r>
          </a:p>
          <a:p>
            <a:pPr algn="ctr"/>
            <a:r>
              <a:rPr lang="sr-Latn-RS" sz="2000" dirty="0"/>
              <a:t>(produkcija)</a:t>
            </a:r>
            <a:endParaRPr lang="en-US" sz="2000" dirty="0"/>
          </a:p>
        </p:txBody>
      </p:sp>
      <p:sp>
        <p:nvSpPr>
          <p:cNvPr id="11" name="Rounded Rectangle 10"/>
          <p:cNvSpPr/>
          <p:nvPr/>
        </p:nvSpPr>
        <p:spPr>
          <a:xfrm>
            <a:off x="4276725" y="5905500"/>
            <a:ext cx="3124200" cy="723900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FINALIZACIJA</a:t>
            </a:r>
          </a:p>
          <a:p>
            <a:pPr algn="ctr"/>
            <a:r>
              <a:rPr lang="sr-Latn-RS" sz="2000" dirty="0"/>
              <a:t>(postprodukcija)</a:t>
            </a:r>
            <a:endParaRPr lang="en-US" sz="2000" dirty="0"/>
          </a:p>
        </p:txBody>
      </p:sp>
      <p:sp>
        <p:nvSpPr>
          <p:cNvPr id="2" name="Down Arrow 1"/>
          <p:cNvSpPr/>
          <p:nvPr/>
        </p:nvSpPr>
        <p:spPr>
          <a:xfrm>
            <a:off x="5448300" y="2971800"/>
            <a:ext cx="762000" cy="304800"/>
          </a:xfrm>
          <a:prstGeom prst="downArrow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5448300" y="4267200"/>
            <a:ext cx="762000" cy="304800"/>
          </a:xfrm>
          <a:prstGeom prst="downArrow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5448300" y="5562600"/>
            <a:ext cx="762000" cy="304800"/>
          </a:xfrm>
          <a:prstGeom prst="downArrow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6CDF40-002E-3633-7FCB-66BBEA8B5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9634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6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115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52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467" y="19558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PLANIRANJE</a:t>
            </a:r>
          </a:p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 PROGRAMA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0833" y="2879466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Vreme i </a:t>
            </a:r>
            <a:r>
              <a:rPr lang="sr-Latn-RS" sz="2400" b="1" dirty="0">
                <a:solidFill>
                  <a:prstClr val="black"/>
                </a:solidFill>
              </a:rPr>
              <a:t>period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0833" y="3336666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Obim</a:t>
            </a:r>
            <a:r>
              <a:rPr lang="sr-Latn-RS" sz="2200" b="1" dirty="0">
                <a:solidFill>
                  <a:prstClr val="black"/>
                </a:solidFill>
              </a:rPr>
              <a:t> i struktura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114800" y="35814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24867" y="39370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PLANIRANJE PROIZVODNJE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03233" y="4851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Obim</a:t>
            </a:r>
            <a:r>
              <a:rPr lang="sr-Latn-RS" sz="2200" b="1" dirty="0">
                <a:solidFill>
                  <a:prstClr val="black"/>
                </a:solidFill>
              </a:rPr>
              <a:t> i struktura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703233" y="5308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Način proizvodnje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03233" y="5765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Dinamika</a:t>
            </a:r>
            <a:r>
              <a:rPr lang="sr-Latn-RS" sz="2200" b="1" dirty="0">
                <a:solidFill>
                  <a:prstClr val="black"/>
                </a:solidFill>
              </a:rPr>
              <a:t> proizvod.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8153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63467" y="1955800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PLANIRANJE </a:t>
            </a:r>
          </a:p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TEH. KAPACITETA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1833" y="2946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Način </a:t>
            </a:r>
            <a:r>
              <a:rPr lang="sr-Latn-RS" sz="2400" b="1" dirty="0">
                <a:solidFill>
                  <a:prstClr val="black"/>
                </a:solidFill>
              </a:rPr>
              <a:t>realizacije</a:t>
            </a:r>
            <a:endParaRPr lang="sr-Latn-RS" sz="2200" b="1" dirty="0">
              <a:solidFill>
                <a:prstClr val="black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741833" y="3403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Dinamika</a:t>
            </a:r>
            <a:r>
              <a:rPr lang="sr-Latn-RS" sz="2200" b="1" dirty="0">
                <a:solidFill>
                  <a:prstClr val="black"/>
                </a:solidFill>
              </a:rPr>
              <a:t> realizacije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1833" y="3860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Tehnički</a:t>
            </a:r>
            <a:r>
              <a:rPr lang="sr-Latn-RS" sz="2200" b="1" dirty="0">
                <a:solidFill>
                  <a:prstClr val="black"/>
                </a:solidFill>
              </a:rPr>
              <a:t> kapaciteti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85754" y="3830935"/>
            <a:ext cx="2362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sopstveni pgm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16258" y="4186535"/>
            <a:ext cx="2558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 otkupljeni pgm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7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5" grpId="0" animBg="1"/>
      <p:bldP spid="11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5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13">
            <a:extLst>
              <a:ext uri="{FF2B5EF4-FFF2-40B4-BE49-F238E27FC236}">
                <a16:creationId xmlns:a16="http://schemas.microsoft.com/office/drawing/2014/main" id="{1752B7E3-09E6-815F-4EF0-2B0F88299999}"/>
              </a:ext>
            </a:extLst>
          </p:cNvPr>
          <p:cNvSpPr/>
          <p:nvPr/>
        </p:nvSpPr>
        <p:spPr>
          <a:xfrm>
            <a:off x="19050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066C65-2BCF-76A1-30B8-56ED315A5114}"/>
              </a:ext>
            </a:extLst>
          </p:cNvPr>
          <p:cNvSpPr/>
          <p:nvPr/>
        </p:nvSpPr>
        <p:spPr>
          <a:xfrm>
            <a:off x="2015067" y="2803525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PLANIRANJE</a:t>
            </a:r>
          </a:p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 KADROVA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CC6395-EBA6-265D-BEAD-54CD24CADEA4}"/>
              </a:ext>
            </a:extLst>
          </p:cNvPr>
          <p:cNvSpPr/>
          <p:nvPr/>
        </p:nvSpPr>
        <p:spPr>
          <a:xfrm>
            <a:off x="2493433" y="3727191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Struktura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691B56-4B08-DED0-60F8-C932B910EB0E}"/>
              </a:ext>
            </a:extLst>
          </p:cNvPr>
          <p:cNvSpPr/>
          <p:nvPr/>
        </p:nvSpPr>
        <p:spPr>
          <a:xfrm>
            <a:off x="2493433" y="43275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Vreme angažovanja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2" name="Rounded Rectangle 33">
            <a:extLst>
              <a:ext uri="{FF2B5EF4-FFF2-40B4-BE49-F238E27FC236}">
                <a16:creationId xmlns:a16="http://schemas.microsoft.com/office/drawing/2014/main" id="{F33BA33A-DC0E-E8E3-3FAF-893B96B5E612}"/>
              </a:ext>
            </a:extLst>
          </p:cNvPr>
          <p:cNvSpPr/>
          <p:nvPr/>
        </p:nvSpPr>
        <p:spPr>
          <a:xfrm>
            <a:off x="64008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A9D981-D611-68B6-76B0-BA5EDB119F32}"/>
              </a:ext>
            </a:extLst>
          </p:cNvPr>
          <p:cNvSpPr/>
          <p:nvPr/>
        </p:nvSpPr>
        <p:spPr>
          <a:xfrm>
            <a:off x="6510867" y="2803525"/>
            <a:ext cx="3670300" cy="7112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PLANIRANJE </a:t>
            </a:r>
          </a:p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FINANSIJA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F59D0-FA9B-3869-3BA4-6E2792517FE3}"/>
              </a:ext>
            </a:extLst>
          </p:cNvPr>
          <p:cNvSpPr/>
          <p:nvPr/>
        </p:nvSpPr>
        <p:spPr>
          <a:xfrm>
            <a:off x="6989233" y="37433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Trošk. proizvodnje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90A0C1-FD38-E9D7-EEFA-8768F6B54D70}"/>
              </a:ext>
            </a:extLst>
          </p:cNvPr>
          <p:cNvSpPr/>
          <p:nvPr/>
        </p:nvSpPr>
        <p:spPr>
          <a:xfrm>
            <a:off x="6989233" y="43529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Troškovi otkupa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E4A3A4-CA64-8ADC-C608-0A05DA0C4D5B}"/>
              </a:ext>
            </a:extLst>
          </p:cNvPr>
          <p:cNvSpPr/>
          <p:nvPr/>
        </p:nvSpPr>
        <p:spPr>
          <a:xfrm>
            <a:off x="6989233" y="49371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Planirani prihodi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7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3">
            <a:extLst>
              <a:ext uri="{FF2B5EF4-FFF2-40B4-BE49-F238E27FC236}">
                <a16:creationId xmlns:a16="http://schemas.microsoft.com/office/drawing/2014/main" id="{AC5B6047-250D-EC23-AC78-3A87A29F4B20}"/>
              </a:ext>
            </a:extLst>
          </p:cNvPr>
          <p:cNvSpPr/>
          <p:nvPr/>
        </p:nvSpPr>
        <p:spPr>
          <a:xfrm>
            <a:off x="64008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3BC85F-6B68-1DBC-DE30-57C3BDA1AE68}"/>
              </a:ext>
            </a:extLst>
          </p:cNvPr>
          <p:cNvSpPr/>
          <p:nvPr/>
        </p:nvSpPr>
        <p:spPr>
          <a:xfrm>
            <a:off x="6510867" y="2803525"/>
            <a:ext cx="3670300" cy="711200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OPERATIVNO-TEHNIČKA PRIPREMA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EB0C9D-B4FF-9725-24B3-AFDD5809FE99}"/>
              </a:ext>
            </a:extLst>
          </p:cNvPr>
          <p:cNvSpPr/>
          <p:nvPr/>
        </p:nvSpPr>
        <p:spPr>
          <a:xfrm>
            <a:off x="6989233" y="37147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Tehnički kapaciteti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2000B6-2BD1-5B2A-47AF-93F24E0D38A2}"/>
              </a:ext>
            </a:extLst>
          </p:cNvPr>
          <p:cNvSpPr/>
          <p:nvPr/>
        </p:nvSpPr>
        <p:spPr>
          <a:xfrm>
            <a:off x="6989233" y="43243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Kadrovske potrebe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35E040-B49A-661B-FEB7-6C4B5D5A79D8}"/>
              </a:ext>
            </a:extLst>
          </p:cNvPr>
          <p:cNvSpPr/>
          <p:nvPr/>
        </p:nvSpPr>
        <p:spPr>
          <a:xfrm>
            <a:off x="6989233" y="490855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Finansijski elementi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0" name="Rounded Rectangle 13">
            <a:extLst>
              <a:ext uri="{FF2B5EF4-FFF2-40B4-BE49-F238E27FC236}">
                <a16:creationId xmlns:a16="http://schemas.microsoft.com/office/drawing/2014/main" id="{559D0AFD-CFC1-1F8F-0A38-65B78D51D80F}"/>
              </a:ext>
            </a:extLst>
          </p:cNvPr>
          <p:cNvSpPr/>
          <p:nvPr/>
        </p:nvSpPr>
        <p:spPr>
          <a:xfrm>
            <a:off x="1905000" y="2447925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3A7D18-F733-C587-76CA-E1D0F6B6E620}"/>
              </a:ext>
            </a:extLst>
          </p:cNvPr>
          <p:cNvSpPr/>
          <p:nvPr/>
        </p:nvSpPr>
        <p:spPr>
          <a:xfrm>
            <a:off x="2015067" y="2803525"/>
            <a:ext cx="3670300" cy="711200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KREATIVNA PRIPREMA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B62954-6840-9013-9FDA-F645D51909F3}"/>
              </a:ext>
            </a:extLst>
          </p:cNvPr>
          <p:cNvSpPr/>
          <p:nvPr/>
        </p:nvSpPr>
        <p:spPr>
          <a:xfrm>
            <a:off x="2493433" y="3727191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Obezbeđivanje pgm.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E3E7D3-7E22-DCAB-F40F-F5BE37F4E231}"/>
              </a:ext>
            </a:extLst>
          </p:cNvPr>
          <p:cNvSpPr/>
          <p:nvPr/>
        </p:nvSpPr>
        <p:spPr>
          <a:xfrm>
            <a:off x="2493433" y="4327525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Autorska koncepcija</a:t>
            </a:r>
            <a:endParaRPr 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2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13">
            <a:extLst>
              <a:ext uri="{FF2B5EF4-FFF2-40B4-BE49-F238E27FC236}">
                <a16:creationId xmlns:a16="http://schemas.microsoft.com/office/drawing/2014/main" id="{D26A4D48-F73F-5DBF-130B-9FE1D35AAC5E}"/>
              </a:ext>
            </a:extLst>
          </p:cNvPr>
          <p:cNvSpPr/>
          <p:nvPr/>
        </p:nvSpPr>
        <p:spPr>
          <a:xfrm>
            <a:off x="152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C5DD26-5A84-B528-A715-4A5D89C45AAE}"/>
              </a:ext>
            </a:extLst>
          </p:cNvPr>
          <p:cNvSpPr/>
          <p:nvPr/>
        </p:nvSpPr>
        <p:spPr>
          <a:xfrm>
            <a:off x="262467" y="1955800"/>
            <a:ext cx="3670300" cy="711200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TEHNOLOŠKI NAČIN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9F2F96-40D1-4316-40C4-CD494E3CEE08}"/>
              </a:ext>
            </a:extLst>
          </p:cNvPr>
          <p:cNvSpPr/>
          <p:nvPr/>
        </p:nvSpPr>
        <p:spPr>
          <a:xfrm>
            <a:off x="740833" y="2895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Snimanje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E03185-DF52-3E0E-7439-18581C8BC3D6}"/>
              </a:ext>
            </a:extLst>
          </p:cNvPr>
          <p:cNvSpPr/>
          <p:nvPr/>
        </p:nvSpPr>
        <p:spPr>
          <a:xfrm>
            <a:off x="740833" y="35052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Direktan prenos </a:t>
            </a:r>
            <a:r>
              <a:rPr lang="sr-Latn-RS" sz="1600" b="1" dirty="0">
                <a:solidFill>
                  <a:prstClr val="black"/>
                </a:solidFill>
              </a:rPr>
              <a:t>(uživo)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8" name="Rounded Rectangle 26">
            <a:extLst>
              <a:ext uri="{FF2B5EF4-FFF2-40B4-BE49-F238E27FC236}">
                <a16:creationId xmlns:a16="http://schemas.microsoft.com/office/drawing/2014/main" id="{2FC7EBFE-E1B4-AFDD-5DD7-38CB7CD7D029}"/>
              </a:ext>
            </a:extLst>
          </p:cNvPr>
          <p:cNvSpPr/>
          <p:nvPr/>
        </p:nvSpPr>
        <p:spPr>
          <a:xfrm>
            <a:off x="4152900" y="36449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BCB4BB-29B2-82A8-9011-B0DADB389D50}"/>
              </a:ext>
            </a:extLst>
          </p:cNvPr>
          <p:cNvSpPr/>
          <p:nvPr/>
        </p:nvSpPr>
        <p:spPr>
          <a:xfrm>
            <a:off x="4262967" y="4000500"/>
            <a:ext cx="3670300" cy="711200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OSTVARENI ZAPIS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683A9C-7F9C-9CD0-42E6-9DE36A4B574D}"/>
              </a:ext>
            </a:extLst>
          </p:cNvPr>
          <p:cNvSpPr/>
          <p:nvPr/>
        </p:nvSpPr>
        <p:spPr>
          <a:xfrm>
            <a:off x="4741333" y="4864100"/>
            <a:ext cx="2806700" cy="6096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Snimanje sa direktnom montažom</a:t>
            </a:r>
          </a:p>
        </p:txBody>
      </p:sp>
      <p:sp>
        <p:nvSpPr>
          <p:cNvPr id="13" name="Rounded Rectangle 33">
            <a:extLst>
              <a:ext uri="{FF2B5EF4-FFF2-40B4-BE49-F238E27FC236}">
                <a16:creationId xmlns:a16="http://schemas.microsoft.com/office/drawing/2014/main" id="{3910BEE5-D2F3-08AA-FF01-A9A377875993}"/>
              </a:ext>
            </a:extLst>
          </p:cNvPr>
          <p:cNvSpPr/>
          <p:nvPr/>
        </p:nvSpPr>
        <p:spPr>
          <a:xfrm>
            <a:off x="8153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20CECC-985C-A81A-D5E1-A182A520D1BA}"/>
              </a:ext>
            </a:extLst>
          </p:cNvPr>
          <p:cNvSpPr/>
          <p:nvPr/>
        </p:nvSpPr>
        <p:spPr>
          <a:xfrm>
            <a:off x="8263467" y="1955800"/>
            <a:ext cx="3670300" cy="711200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MESTO REALIZACIJE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5A9ADC5-EFD5-2CC4-1987-046D968E3230}"/>
              </a:ext>
            </a:extLst>
          </p:cNvPr>
          <p:cNvSpPr/>
          <p:nvPr/>
        </p:nvSpPr>
        <p:spPr>
          <a:xfrm>
            <a:off x="8741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TV studio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E79353-61D5-90FA-4AB8-94F368C087D3}"/>
              </a:ext>
            </a:extLst>
          </p:cNvPr>
          <p:cNvSpPr/>
          <p:nvPr/>
        </p:nvSpPr>
        <p:spPr>
          <a:xfrm>
            <a:off x="8741833" y="3352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200" b="1" dirty="0">
                <a:solidFill>
                  <a:prstClr val="black"/>
                </a:solidFill>
              </a:rPr>
              <a:t>Izvan TV studija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F249795-AED2-0B0B-B605-EE6A20566032}"/>
              </a:ext>
            </a:extLst>
          </p:cNvPr>
          <p:cNvSpPr/>
          <p:nvPr/>
        </p:nvSpPr>
        <p:spPr>
          <a:xfrm>
            <a:off x="9166330" y="3810000"/>
            <a:ext cx="1860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ENG / EFP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1422F38-55A0-CFBC-26D6-AF03AF33D2A3}"/>
              </a:ext>
            </a:extLst>
          </p:cNvPr>
          <p:cNvSpPr/>
          <p:nvPr/>
        </p:nvSpPr>
        <p:spPr>
          <a:xfrm>
            <a:off x="9223480" y="4191000"/>
            <a:ext cx="1860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RK / SNG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478BF1C-AB66-8C8A-A718-70BC62A3941F}"/>
              </a:ext>
            </a:extLst>
          </p:cNvPr>
          <p:cNvSpPr/>
          <p:nvPr/>
        </p:nvSpPr>
        <p:spPr>
          <a:xfrm>
            <a:off x="4730750" y="5702300"/>
            <a:ext cx="2806700" cy="6096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Snimanje sa naknadnom montažom</a:t>
            </a:r>
          </a:p>
        </p:txBody>
      </p:sp>
    </p:spTree>
    <p:extLst>
      <p:ext uri="{BB962C8B-B14F-4D97-AF65-F5344CB8AC3E}">
        <p14:creationId xmlns:p14="http://schemas.microsoft.com/office/powerpoint/2010/main" val="400415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26" grpId="0"/>
      <p:bldP spid="27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Finalizacija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56C1713-6565-1789-171B-722780BBCAD0}"/>
              </a:ext>
            </a:extLst>
          </p:cNvPr>
          <p:cNvSpPr txBox="1">
            <a:spLocks/>
          </p:cNvSpPr>
          <p:nvPr/>
        </p:nvSpPr>
        <p:spPr>
          <a:xfrm>
            <a:off x="76200" y="1447800"/>
            <a:ext cx="12115800" cy="5334000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Font typeface="Arial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Font typeface="Wingdings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Font typeface="Wingdings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Font typeface="Wingdings"/>
              <a:buNone/>
            </a:pPr>
            <a:endParaRPr lang="hr-HR" dirty="0"/>
          </a:p>
        </p:txBody>
      </p:sp>
      <p:sp>
        <p:nvSpPr>
          <p:cNvPr id="4" name="Rounded Rectangle 13">
            <a:extLst>
              <a:ext uri="{FF2B5EF4-FFF2-40B4-BE49-F238E27FC236}">
                <a16:creationId xmlns:a16="http://schemas.microsoft.com/office/drawing/2014/main" id="{3C01ECC3-3D5A-6BD9-B577-9C79257344D4}"/>
              </a:ext>
            </a:extLst>
          </p:cNvPr>
          <p:cNvSpPr/>
          <p:nvPr/>
        </p:nvSpPr>
        <p:spPr>
          <a:xfrm>
            <a:off x="152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14E9C9-0F15-99D2-F955-6EAD661F92F6}"/>
              </a:ext>
            </a:extLst>
          </p:cNvPr>
          <p:cNvSpPr/>
          <p:nvPr/>
        </p:nvSpPr>
        <p:spPr>
          <a:xfrm>
            <a:off x="262467" y="1955800"/>
            <a:ext cx="3670300" cy="7112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POSTPRODUKCIJA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46D27F-C222-2059-8E2D-5BDE4EFBCDDB}"/>
              </a:ext>
            </a:extLst>
          </p:cNvPr>
          <p:cNvSpPr/>
          <p:nvPr/>
        </p:nvSpPr>
        <p:spPr>
          <a:xfrm>
            <a:off x="740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Montaža / Grafika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2844C1-350B-242F-EA9E-4D704052C386}"/>
              </a:ext>
            </a:extLst>
          </p:cNvPr>
          <p:cNvSpPr/>
          <p:nvPr/>
        </p:nvSpPr>
        <p:spPr>
          <a:xfrm>
            <a:off x="740833" y="34290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Obrada zvuka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8" name="Rounded Rectangle 26">
            <a:extLst>
              <a:ext uri="{FF2B5EF4-FFF2-40B4-BE49-F238E27FC236}">
                <a16:creationId xmlns:a16="http://schemas.microsoft.com/office/drawing/2014/main" id="{5948D556-F951-9F40-814B-830B3D2DBD03}"/>
              </a:ext>
            </a:extLst>
          </p:cNvPr>
          <p:cNvSpPr/>
          <p:nvPr/>
        </p:nvSpPr>
        <p:spPr>
          <a:xfrm>
            <a:off x="4152900" y="3617976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D029E9-D5BE-4953-3C9A-DDBBC141203C}"/>
              </a:ext>
            </a:extLst>
          </p:cNvPr>
          <p:cNvSpPr/>
          <p:nvPr/>
        </p:nvSpPr>
        <p:spPr>
          <a:xfrm>
            <a:off x="4262967" y="3973576"/>
            <a:ext cx="3670300" cy="7112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ANALIZA TROŠKOVA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51B37E-EBBA-7DD2-B40A-102079456EBA}"/>
              </a:ext>
            </a:extLst>
          </p:cNvPr>
          <p:cNvSpPr/>
          <p:nvPr/>
        </p:nvSpPr>
        <p:spPr>
          <a:xfrm>
            <a:off x="4741333" y="4800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Razduživanje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8F4721-74C9-8408-1BBC-A46C55A3756D}"/>
              </a:ext>
            </a:extLst>
          </p:cNvPr>
          <p:cNvSpPr/>
          <p:nvPr/>
        </p:nvSpPr>
        <p:spPr>
          <a:xfrm>
            <a:off x="4741333" y="53848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sr-Latn-RS" sz="2400" b="1" dirty="0">
                <a:solidFill>
                  <a:prstClr val="black"/>
                </a:solidFill>
              </a:rPr>
              <a:t>Finansijski obračun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B61BE8-6C8C-5075-0E1C-DAC24A2B6FA4}"/>
              </a:ext>
            </a:extLst>
          </p:cNvPr>
          <p:cNvSpPr/>
          <p:nvPr/>
        </p:nvSpPr>
        <p:spPr>
          <a:xfrm>
            <a:off x="4741333" y="5994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sr-Latn-RS" sz="2400" b="1" dirty="0">
                <a:solidFill>
                  <a:prstClr val="black"/>
                </a:solidFill>
              </a:rPr>
              <a:t>Analiza i izveštaj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3" name="Rounded Rectangle 33">
            <a:extLst>
              <a:ext uri="{FF2B5EF4-FFF2-40B4-BE49-F238E27FC236}">
                <a16:creationId xmlns:a16="http://schemas.microsoft.com/office/drawing/2014/main" id="{4B3F1ED3-A2D0-9BC8-EA26-D9A0AD51905B}"/>
              </a:ext>
            </a:extLst>
          </p:cNvPr>
          <p:cNvSpPr/>
          <p:nvPr/>
        </p:nvSpPr>
        <p:spPr>
          <a:xfrm>
            <a:off x="8153400" y="1600200"/>
            <a:ext cx="3886200" cy="3048000"/>
          </a:xfrm>
          <a:prstGeom prst="roundRect">
            <a:avLst/>
          </a:prstGeom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5D04-6E7B-F5A5-607C-DEE9C97CC110}"/>
              </a:ext>
            </a:extLst>
          </p:cNvPr>
          <p:cNvSpPr/>
          <p:nvPr/>
        </p:nvSpPr>
        <p:spPr>
          <a:xfrm>
            <a:off x="8263467" y="1955800"/>
            <a:ext cx="3670300" cy="7112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REDAKCIJSKI PREGLED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FFD331-FA05-9DD2-55E0-92A4EE31FEC1}"/>
              </a:ext>
            </a:extLst>
          </p:cNvPr>
          <p:cNvSpPr/>
          <p:nvPr/>
        </p:nvSpPr>
        <p:spPr>
          <a:xfrm>
            <a:off x="8741833" y="28194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Usvajanje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F73589-E955-368C-8F30-B1081ECA744F}"/>
              </a:ext>
            </a:extLst>
          </p:cNvPr>
          <p:cNvSpPr/>
          <p:nvPr/>
        </p:nvSpPr>
        <p:spPr>
          <a:xfrm>
            <a:off x="8741833" y="3403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Koordinacija pgm.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F69E5D-6FC8-02F7-630C-08AC842C7173}"/>
              </a:ext>
            </a:extLst>
          </p:cNvPr>
          <p:cNvSpPr/>
          <p:nvPr/>
        </p:nvSpPr>
        <p:spPr>
          <a:xfrm>
            <a:off x="8741833" y="40132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Emitovanje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7D19DE-4E2C-80A2-BC2A-68C2E4192085}"/>
              </a:ext>
            </a:extLst>
          </p:cNvPr>
          <p:cNvSpPr/>
          <p:nvPr/>
        </p:nvSpPr>
        <p:spPr>
          <a:xfrm>
            <a:off x="721783" y="4038600"/>
            <a:ext cx="28067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Kolor korekcija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6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734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10515600" cy="1331976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Vrste produkcija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1805480"/>
            <a:ext cx="11125200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2925" lvl="2" indent="-361950"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Praktikuje se nekoliko načina produkcija:</a:t>
            </a:r>
          </a:p>
          <a:p>
            <a:pPr marL="180975" lvl="2">
              <a:buSzPct val="80000"/>
            </a:pPr>
            <a:endParaRPr lang="hr-HR" dirty="0">
              <a:solidFill>
                <a:prstClr val="black"/>
              </a:solidFill>
            </a:endParaRPr>
          </a:p>
          <a:p>
            <a:pPr marL="180975" lvl="2">
              <a:buSzPct val="80000"/>
            </a:pPr>
            <a:endParaRPr lang="hr-HR" dirty="0">
              <a:solidFill>
                <a:prstClr val="black"/>
              </a:solidFill>
            </a:endParaRPr>
          </a:p>
          <a:p>
            <a:pPr marL="620776" lvl="2">
              <a:buClr>
                <a:srgbClr val="F0AD00"/>
              </a:buClr>
              <a:buSzPct val="80000"/>
            </a:pPr>
            <a:endParaRPr lang="hr-HR" sz="700" dirty="0">
              <a:solidFill>
                <a:prstClr val="black"/>
              </a:solidFill>
            </a:endParaRPr>
          </a:p>
          <a:p>
            <a:pPr marL="1162050" lvl="3" indent="-352425">
              <a:lnSpc>
                <a:spcPct val="150000"/>
              </a:lnSpc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SOPSTVENA PRODUKCIJA </a:t>
            </a:r>
            <a:r>
              <a:rPr lang="hr-HR" sz="2400" b="1" dirty="0">
                <a:solidFill>
                  <a:prstClr val="black"/>
                </a:solidFill>
              </a:rPr>
              <a:t>– </a:t>
            </a:r>
            <a:r>
              <a:rPr lang="hr-HR" sz="2400" dirty="0">
                <a:solidFill>
                  <a:prstClr val="black"/>
                </a:solidFill>
              </a:rPr>
              <a:t>jedan producent (od ideje do realizacije)</a:t>
            </a:r>
          </a:p>
          <a:p>
            <a:pPr marL="809625" lvl="3">
              <a:lnSpc>
                <a:spcPct val="150000"/>
              </a:lnSpc>
              <a:buSzPct val="80000"/>
            </a:pPr>
            <a:endParaRPr lang="hr-HR" dirty="0">
              <a:solidFill>
                <a:prstClr val="black"/>
              </a:solidFill>
            </a:endParaRPr>
          </a:p>
          <a:p>
            <a:pPr marL="1162050" lvl="3" indent="-352425">
              <a:lnSpc>
                <a:spcPct val="150000"/>
              </a:lnSpc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KOPRODUKCIJA</a:t>
            </a:r>
            <a:r>
              <a:rPr lang="hr-HR" sz="2400" b="1" dirty="0">
                <a:solidFill>
                  <a:prstClr val="black"/>
                </a:solidFill>
              </a:rPr>
              <a:t> - </a:t>
            </a:r>
            <a:r>
              <a:rPr lang="hr-HR" sz="2400" dirty="0">
                <a:solidFill>
                  <a:prstClr val="black"/>
                </a:solidFill>
              </a:rPr>
              <a:t> više producenata</a:t>
            </a:r>
          </a:p>
          <a:p>
            <a:pPr marL="809625" lvl="3">
              <a:lnSpc>
                <a:spcPct val="150000"/>
              </a:lnSpc>
              <a:buSzPct val="80000"/>
            </a:pPr>
            <a:endParaRPr lang="hr-HR" dirty="0">
              <a:solidFill>
                <a:prstClr val="black"/>
              </a:solidFill>
            </a:endParaRPr>
          </a:p>
          <a:p>
            <a:pPr marL="1162050" lvl="3" indent="-352425">
              <a:lnSpc>
                <a:spcPct val="150000"/>
              </a:lnSpc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IZVRŠNA PRODUKCIJA </a:t>
            </a:r>
            <a:r>
              <a:rPr lang="hr-HR" sz="2400" b="1" dirty="0">
                <a:solidFill>
                  <a:prstClr val="black"/>
                </a:solidFill>
              </a:rPr>
              <a:t>- </a:t>
            </a:r>
            <a:r>
              <a:rPr lang="hr-HR" sz="2400" dirty="0">
                <a:solidFill>
                  <a:prstClr val="black"/>
                </a:solidFill>
              </a:rPr>
              <a:t> realizacija (proizvodnja) za naručioca (producenta)</a:t>
            </a:r>
          </a:p>
        </p:txBody>
      </p:sp>
    </p:spTree>
    <p:extLst>
      <p:ext uri="{BB962C8B-B14F-4D97-AF65-F5344CB8AC3E}">
        <p14:creationId xmlns:p14="http://schemas.microsoft.com/office/powerpoint/2010/main" val="57154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2806</TotalTime>
  <Words>419</Words>
  <Application>Microsoft Office PowerPoint</Application>
  <PresentationFormat>Widescreen</PresentationFormat>
  <Paragraphs>335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TEHNOLOŠKI PROCES PROIZVODNJE I EMITOVANJA  TV PROGRAMA</vt:lpstr>
      <vt:lpstr>Tehnološki proces proizvodnje i emitovanja TV programa</vt:lpstr>
      <vt:lpstr>Tehnološki proces proizvodnje i emitovanja TV programa</vt:lpstr>
      <vt:lpstr>Planiranje</vt:lpstr>
      <vt:lpstr>Planiranje</vt:lpstr>
      <vt:lpstr>Priprema</vt:lpstr>
      <vt:lpstr>Realizacija</vt:lpstr>
      <vt:lpstr>Finalizacija</vt:lpstr>
      <vt:lpstr>Vrste produkcija</vt:lpstr>
      <vt:lpstr>SOPSTVENA PRODUKCIJA (PRODUCENT)</vt:lpstr>
      <vt:lpstr>KOPRODUKCIJA</vt:lpstr>
      <vt:lpstr>IZVRŠNA PRODUKCIJA</vt:lpstr>
      <vt:lpstr>Producent u procesu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799</cp:revision>
  <dcterms:created xsi:type="dcterms:W3CDTF">2006-08-16T00:00:00Z</dcterms:created>
  <dcterms:modified xsi:type="dcterms:W3CDTF">2025-08-07T12:49:58Z</dcterms:modified>
</cp:coreProperties>
</file>