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  <p:sldMasterId id="2147483768" r:id="rId2"/>
  </p:sldMasterIdLst>
  <p:notesMasterIdLst>
    <p:notesMasterId r:id="rId25"/>
  </p:notesMasterIdLst>
  <p:sldIdLst>
    <p:sldId id="256" r:id="rId3"/>
    <p:sldId id="287" r:id="rId4"/>
    <p:sldId id="286" r:id="rId5"/>
    <p:sldId id="340" r:id="rId6"/>
    <p:sldId id="341" r:id="rId7"/>
    <p:sldId id="343" r:id="rId8"/>
    <p:sldId id="285" r:id="rId9"/>
    <p:sldId id="344" r:id="rId10"/>
    <p:sldId id="322" r:id="rId11"/>
    <p:sldId id="338" r:id="rId12"/>
    <p:sldId id="320" r:id="rId13"/>
    <p:sldId id="332" r:id="rId14"/>
    <p:sldId id="333" r:id="rId15"/>
    <p:sldId id="295" r:id="rId16"/>
    <p:sldId id="283" r:id="rId17"/>
    <p:sldId id="339" r:id="rId18"/>
    <p:sldId id="336" r:id="rId19"/>
    <p:sldId id="289" r:id="rId20"/>
    <p:sldId id="290" r:id="rId21"/>
    <p:sldId id="296" r:id="rId22"/>
    <p:sldId id="297" r:id="rId23"/>
    <p:sldId id="298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42"/>
    </mc:Choice>
    <mc:Fallback>
      <c:style val="4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sr-Latn-RS" sz="2400" dirty="0"/>
              <a:t>ZASTUPLJENOST</a:t>
            </a:r>
            <a:endParaRPr lang="en-US" sz="2400" dirty="0"/>
          </a:p>
        </c:rich>
      </c:tx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explosion val="1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1-34FD-467C-A111-6D1A74B83667}"/>
              </c:ext>
            </c:extLst>
          </c:dPt>
          <c:dPt>
            <c:idx val="1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3-34FD-467C-A111-6D1A74B83667}"/>
              </c:ext>
            </c:extLst>
          </c:dPt>
          <c:dPt>
            <c:idx val="2"/>
            <c:bubble3D val="0"/>
            <c:spPr>
              <a:solidFill>
                <a:srgbClr val="00B0F0"/>
              </a:solidFill>
            </c:spPr>
            <c:extLst>
              <c:ext xmlns:c16="http://schemas.microsoft.com/office/drawing/2014/chart" uri="{C3380CC4-5D6E-409C-BE32-E72D297353CC}">
                <c16:uniqueId val="{00000005-34FD-467C-A111-6D1A74B83667}"/>
              </c:ext>
            </c:extLst>
          </c:dPt>
          <c:dPt>
            <c:idx val="3"/>
            <c:bubble3D val="0"/>
            <c:spPr>
              <a:solidFill>
                <a:srgbClr val="60B5CC">
                  <a:lumMod val="40000"/>
                  <a:lumOff val="6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7-34FD-467C-A111-6D1A74B83667}"/>
              </c:ext>
            </c:extLst>
          </c:dPt>
          <c:dLbls>
            <c:dLbl>
              <c:idx val="0"/>
              <c:layout>
                <c:manualLayout>
                  <c:x val="-0.1382197190628949"/>
                  <c:y val="-2.2505309691470448E-2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4FD-467C-A111-6D1A74B83667}"/>
                </c:ext>
              </c:extLst>
            </c:dLbl>
            <c:dLbl>
              <c:idx val="1"/>
              <c:layout>
                <c:manualLayout>
                  <c:x val="7.9673981724506654E-2"/>
                  <c:y val="-0.15804516885629516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4FD-467C-A111-6D1A74B83667}"/>
                </c:ext>
              </c:extLst>
            </c:dLbl>
            <c:dLbl>
              <c:idx val="2"/>
              <c:layout>
                <c:manualLayout>
                  <c:x val="0.10676812967823467"/>
                  <c:y val="2.3328271337393739E-2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4FD-467C-A111-6D1A74B83667}"/>
                </c:ext>
              </c:extLst>
            </c:dLbl>
            <c:dLbl>
              <c:idx val="3"/>
              <c:layout>
                <c:manualLayout>
                  <c:x val="7.1285724701079037E-2"/>
                  <c:y val="0.15578532093234398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4FD-467C-A111-6D1A74B8366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usmeni ispit</c:v>
                </c:pt>
                <c:pt idx="1">
                  <c:v>seminarski/kolokvijum</c:v>
                </c:pt>
                <c:pt idx="2">
                  <c:v>predavanja</c:v>
                </c:pt>
                <c:pt idx="3">
                  <c:v>zadaci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</c:v>
                </c:pt>
                <c:pt idx="1">
                  <c:v>20</c:v>
                </c:pt>
                <c:pt idx="2">
                  <c:v>15</c:v>
                </c:pt>
                <c:pt idx="3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4FD-467C-A111-6D1A74B83667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solidFill>
          <a:schemeClr val="tx1"/>
        </a:solidFill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8/10/2025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7097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8/10/2025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3936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8/10/2025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692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8/10/2025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5110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8/10/2025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09563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8/10/2025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82072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8/10/2025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27440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8/10/2025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3672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8/10/2025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39533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8/10/2025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19089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8/10/2025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28759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8/10/2025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8/10/2025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3937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ILP0j59nu4Q" TargetMode="Externa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ZETmnT0cE4o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71800" y="5587014"/>
            <a:ext cx="6400800" cy="533400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sr-Latn-RS" sz="3200" b="1" dirty="0">
                <a:solidFill>
                  <a:schemeClr val="tx1"/>
                </a:solidFill>
              </a:rPr>
              <a:t>Metodske jedinice u jesenjem semestru ...</a:t>
            </a:r>
            <a:endParaRPr lang="en-US" sz="2300" b="1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3800" y="152400"/>
            <a:ext cx="4876800" cy="48768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Tabela bodova i ocena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620" y="1483854"/>
            <a:ext cx="10575359" cy="3180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2374" y="4781070"/>
            <a:ext cx="3127252" cy="2000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1439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Prisustvo na času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6200" y="1544187"/>
            <a:ext cx="11963400" cy="5692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73075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1 prisustvo predavanju = 1 bod</a:t>
            </a:r>
          </a:p>
          <a:p>
            <a:pPr marL="187325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RS" sz="105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73075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</a:t>
            </a: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kašnjenje na predavanje </a:t>
            </a: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vodi se kao </a:t>
            </a: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neopravdani izostanak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57200" marR="0" lvl="0" indent="-179705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342900" marR="0" lvl="0" indent="-2540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"/>
              <a:tabLst/>
              <a:defRPr/>
            </a:pP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dozvoljena 3 neopravdana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po semestru </a:t>
            </a: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"/>
              <a:tabLst/>
              <a:defRPr/>
            </a:pPr>
            <a:endParaRPr kumimoji="0" lang="sr-Latn-R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342900" marR="0" lvl="0" indent="-2540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"/>
              <a:tabLst/>
              <a:defRPr/>
            </a:pP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svaki naredni neopravdani izostanak 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vrednuje se sa </a:t>
            </a:r>
            <a:r>
              <a:rPr kumimoji="0" lang="sr-Latn-RS" sz="24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1 negativnim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bodom (-1)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         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285750" marR="0" lvl="0" indent="-28575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opravdani izostanak definiše predmetni profesor na osnovu informacije od strane studenta o pojedinačnom izostanku </a:t>
            </a:r>
            <a:r>
              <a:rPr kumimoji="0" lang="sr-Latn-R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(ne oseća se dobro, ima lekarski kontrolni pregled, smrtni slučaj u porodici ...)</a:t>
            </a:r>
            <a:endParaRPr kumimoji="0" lang="sr-Latn-R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285750" marR="0" lvl="0" indent="-285750" algn="l" defTabSz="914400" rtl="0" eaLnBrk="1" fontAlgn="auto" latinLnBrk="0" hangingPunct="1">
              <a:spcBef>
                <a:spcPts val="0"/>
              </a:spcBef>
              <a:spcAft>
                <a:spcPts val="100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opravdani izostanak od više dana student reguliše dostavljanjem pisanog opravdanja predstavniku katedre PUM koji potom obaveštava sve profesore </a:t>
            </a: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matičnih predmeta</a:t>
            </a:r>
          </a:p>
          <a:p>
            <a:pPr marL="563245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1 opravdani izostanak = 0 bodova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57200" marR="0" lvl="0" indent="-179705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57200" marR="0" lvl="0" indent="-179705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9666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Predaja seminarskih radova / kolokvijuma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76200" y="1524001"/>
            <a:ext cx="12115800" cy="5714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u navedenom roku*</a:t>
            </a:r>
            <a:endParaRPr kumimoji="0" lang="sr-Latn-R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630238" marR="0" lvl="0" indent="88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	odgovarajući broj bodova/ocena</a:t>
            </a: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posle navedenog roka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</a:t>
            </a:r>
          </a:p>
          <a:p>
            <a:pPr marL="896938" marR="0" lvl="0" indent="-2667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odmah, po isteku roka </a:t>
            </a:r>
            <a:r>
              <a:rPr kumimoji="0" lang="sr-Latn-RS" sz="24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dva negativna </a:t>
            </a: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boda (-2) </a:t>
            </a:r>
          </a:p>
          <a:p>
            <a:pPr marL="896938" marR="0" lvl="0" indent="-2667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svakog meseca po </a:t>
            </a:r>
            <a:r>
              <a:rPr kumimoji="0" lang="sr-Latn-RS" sz="24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dva negativna </a:t>
            </a: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boda (-2) 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do predaje rada </a:t>
            </a:r>
          </a:p>
          <a:p>
            <a:pPr marL="630238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   </a:t>
            </a:r>
            <a:r>
              <a:rPr kumimoji="0" lang="sr-Latn-R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(uključujući i mesec u kojem je predat rad)</a:t>
            </a:r>
          </a:p>
          <a:p>
            <a:pPr marL="630238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      </a:t>
            </a:r>
            <a:r>
              <a:rPr kumimoji="0" lang="sr-Latn-R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***</a:t>
            </a:r>
            <a:r>
              <a:rPr kumimoji="0" lang="pl-PL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maksimalno </a:t>
            </a:r>
            <a:r>
              <a:rPr kumimoji="0" lang="pl-PL" sz="2000" b="1" i="1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6 negativnih bodova </a:t>
            </a:r>
            <a:r>
              <a:rPr kumimoji="0" lang="pl-PL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po zadatom pisanom radu u semestru</a:t>
            </a:r>
            <a:endParaRPr kumimoji="0" lang="sr-Latn-RS" sz="20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541338" marR="0" lvl="0" indent="-274638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***po predaji i oceni rada, sabiraju se pozitivni bodovi u skladu sa dobijenom ocenom i negativni bodovi usled             kašnjenja predaje rada</a:t>
            </a: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Student ne može pristupiti usmenom delu ispita sve dok ne preda seminarski/kolokvijum*</a:t>
            </a:r>
            <a:endParaRPr kumimoji="0" lang="sr-Latn-R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541338" marR="0" lvl="0" indent="-274638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* naknadna predaja rada podrazumeva najkasnije </a:t>
            </a:r>
            <a:r>
              <a:rPr kumimoji="0" lang="sr-Latn-RS" sz="2000" b="0" i="1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sedam (7) dana pre termina usmenog ispita</a:t>
            </a:r>
          </a:p>
          <a:p>
            <a:pPr marL="541338" marR="0" lvl="0" indent="-274638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02696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Izrada mesečnih zadataka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76200" y="2590800"/>
            <a:ext cx="11963400" cy="3418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Mesečni zadaci dostavljaju se isključivo u navedenom roku</a:t>
            </a:r>
            <a:endParaRPr kumimoji="0" lang="sr-Latn-R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630238" marR="0" lvl="0" indent="88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	zadatak = odgovarajući broj bodova (od 1 do 5)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sr-Latn-RS" sz="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posle navedenog roka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</a:t>
            </a:r>
          </a:p>
          <a:p>
            <a:pPr marL="896938" marR="0" lvl="0" indent="-2667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ne primaju se naknadno urađeni zadaci</a:t>
            </a:r>
            <a:endParaRPr kumimoji="0" lang="sr-Latn-RS" sz="2400" b="0" i="0" u="sng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896938" marR="0" lvl="0" indent="-2667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neurađeni zadatak označava se sa </a:t>
            </a:r>
            <a:r>
              <a:rPr kumimoji="0" lang="sr-Latn-RS" sz="24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pet negativnih </a:t>
            </a: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bodova (-5)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</a:t>
            </a:r>
            <a:endParaRPr kumimoji="0" lang="sr-Latn-RS" sz="14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541338" marR="0" lvl="0" indent="-274638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69753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Predispitne obaveze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sz="2400" b="1" dirty="0"/>
              <a:t>Mesečni zadaci</a:t>
            </a: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030152"/>
              </p:ext>
            </p:extLst>
          </p:nvPr>
        </p:nvGraphicFramePr>
        <p:xfrm>
          <a:off x="304800" y="2133600"/>
          <a:ext cx="11734800" cy="384048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6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01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AKADEMIJA UMETNOSTI – Beograd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Studijski program - PRODUKCIJA U UMETNOSTI I MEDIJIMA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OSNOVE TV PRODUKCIJE  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Zadaci/vežbe– III godina, </a:t>
                      </a:r>
                      <a:r>
                        <a:rPr lang="sr-Latn-C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jesenji semestar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000" b="1" u="sng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https://www.youtube.com/watch?v=ILP0j59nu4Q</a:t>
                      </a:r>
                      <a:endParaRPr lang="sr-Latn-CS" sz="20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b="1" i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oktobar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r>
                        <a:rPr lang="sr-Latn-R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Navesti</a:t>
                      </a:r>
                      <a:r>
                        <a:rPr lang="sr-Latn-RS" sz="2400" baseline="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kreativne i operativno-tehničke pripreme na zadatom primeru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1828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novembar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sr-Latn-R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Times New Roman"/>
                          <a:cs typeface="Arial"/>
                        </a:rPr>
                        <a:t> Analizom zadatog primera navesti budžetske linije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1828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decembar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r>
                        <a:rPr kumimoji="0" lang="sr-Latn-R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Times New Roman"/>
                          <a:cs typeface="Arial"/>
                        </a:rPr>
                        <a:t>Uraditi operativni plan realizacije na zadatom primeru </a:t>
                      </a:r>
                      <a:r>
                        <a:rPr kumimoji="0" 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1828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8703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Predispitne obaveze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sz="2400" b="1" dirty="0"/>
              <a:t>KOLOKVIJUM</a:t>
            </a: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7209C3C-DD78-FCE3-4F10-16C393AFE9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1157864"/>
              </p:ext>
            </p:extLst>
          </p:nvPr>
        </p:nvGraphicFramePr>
        <p:xfrm>
          <a:off x="114300" y="2057400"/>
          <a:ext cx="11963400" cy="438377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645845">
                  <a:extLst>
                    <a:ext uri="{9D8B030D-6E8A-4147-A177-3AD203B41FA5}">
                      <a16:colId xmlns:a16="http://schemas.microsoft.com/office/drawing/2014/main" val="3133419378"/>
                    </a:ext>
                  </a:extLst>
                </a:gridCol>
                <a:gridCol w="11317555">
                  <a:extLst>
                    <a:ext uri="{9D8B030D-6E8A-4147-A177-3AD203B41FA5}">
                      <a16:colId xmlns:a16="http://schemas.microsoft.com/office/drawing/2014/main" val="3885974649"/>
                    </a:ext>
                  </a:extLst>
                </a:gridCol>
              </a:tblGrid>
              <a:tr h="1583377">
                <a:tc gridSpan="2">
                  <a:txBody>
                    <a:bodyPr/>
                    <a:lstStyle/>
                    <a:p>
                      <a:pPr algn="ctr"/>
                      <a:r>
                        <a:rPr lang="sr-Latn-C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sr-Latn-CS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AKADEMIJA UMETNOSTI – Beograd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sr-Latn-CS" sz="2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sr-Latn-CS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Studijski program - PRODUKCIJA U UMETNOSTI I MEDIJIMA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sr-Latn-CS" sz="2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sr-Latn-RS" sz="2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OSNOVE TV PRODUKCIJE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sr-Latn-CS" sz="2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Kolokvijum</a:t>
                      </a:r>
                      <a:r>
                        <a:rPr lang="sr-Latn-CS" sz="2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– III godina, </a:t>
                      </a:r>
                      <a:r>
                        <a:rPr lang="sr-Latn-CS" sz="2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jesenji semestar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0605465"/>
                  </a:ext>
                </a:extLst>
              </a:tr>
              <a:tr h="316675">
                <a:tc gridSpan="2">
                  <a:txBody>
                    <a:bodyPr/>
                    <a:lstStyle/>
                    <a:p>
                      <a:pPr algn="ctr"/>
                      <a:r>
                        <a:rPr lang="sr-Latn-CS" sz="24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Analiza  tehnološkog/radnog procesa (od 1do 7) na zadatom primeru 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0032909"/>
                  </a:ext>
                </a:extLst>
              </a:tr>
              <a:tr h="475012">
                <a:tc gridSpan="2">
                  <a:txBody>
                    <a:bodyPr/>
                    <a:lstStyle/>
                    <a:p>
                      <a:pPr algn="l"/>
                      <a:r>
                        <a:rPr lang="sr-Latn-R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Link za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preuzimanje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primera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koji je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predmet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analize</a:t>
                      </a:r>
                      <a:r>
                        <a:rPr lang="sr-Latn-RS" sz="2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sr-Latn-RS" sz="2000" u="sng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https://www.youtube.com/watch?v=ZETmnT0cE4o</a:t>
                      </a:r>
                      <a:endParaRPr lang="en-US" sz="200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1823674"/>
                  </a:ext>
                </a:extLst>
              </a:tr>
              <a:tr h="825336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Dinamika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pripreme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24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produkcije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postprodukcije</a:t>
                      </a:r>
                      <a:r>
                        <a:rPr lang="sr-Latn-RS" sz="2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projektovati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dinamiku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svih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faza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tehnološkog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procesa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-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kalendar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opis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navedenih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faza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tehnološkog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procesa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na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zadatom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primeru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)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8533381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Navesti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potrebne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objekte</a:t>
                      </a:r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po </a:t>
                      </a:r>
                      <a:r>
                        <a:rPr lang="en-US" sz="24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mestu</a:t>
                      </a:r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štimungu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(EXT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ENT; dan/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noć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4817419"/>
                  </a:ext>
                </a:extLst>
              </a:tr>
              <a:tr h="475013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Navesti</a:t>
                      </a:r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izvođače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vrstu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broj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2701" marR="627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3099025"/>
                  </a:ext>
                </a:extLst>
              </a:tr>
              <a:tr h="63335">
                <a:tc gridSpan="2">
                  <a:txBody>
                    <a:bodyPr/>
                    <a:lstStyle/>
                    <a:p>
                      <a:pPr algn="l"/>
                      <a:r>
                        <a:rPr lang="en-US" sz="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53746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6155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Predispitne obaveze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963400" cy="53340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sz="2400" b="1" dirty="0"/>
              <a:t>KOLOKVIJUM</a:t>
            </a: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7209C3C-DD78-FCE3-4F10-16C393AFE9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7730178"/>
              </p:ext>
            </p:extLst>
          </p:nvPr>
        </p:nvGraphicFramePr>
        <p:xfrm>
          <a:off x="152400" y="2209800"/>
          <a:ext cx="11963400" cy="3810001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645845">
                  <a:extLst>
                    <a:ext uri="{9D8B030D-6E8A-4147-A177-3AD203B41FA5}">
                      <a16:colId xmlns:a16="http://schemas.microsoft.com/office/drawing/2014/main" val="3133419378"/>
                    </a:ext>
                  </a:extLst>
                </a:gridCol>
                <a:gridCol w="11317555">
                  <a:extLst>
                    <a:ext uri="{9D8B030D-6E8A-4147-A177-3AD203B41FA5}">
                      <a16:colId xmlns:a16="http://schemas.microsoft.com/office/drawing/2014/main" val="3885974649"/>
                    </a:ext>
                  </a:extLst>
                </a:gridCol>
              </a:tblGrid>
              <a:tr h="954608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Navesti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potrebne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tehničke</a:t>
                      </a:r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kapacitete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(video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audio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oprema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scenska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tehnika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... - po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fazama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procesa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po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tehnološkom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načinu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3857089"/>
                  </a:ext>
                </a:extLst>
              </a:tr>
              <a:tr h="1128173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Projektovati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operativni</a:t>
                      </a:r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plan </a:t>
                      </a:r>
                      <a:r>
                        <a:rPr lang="en-US" sz="24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snimanja</a:t>
                      </a:r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po </a:t>
                      </a:r>
                      <a:r>
                        <a:rPr lang="en-US" sz="24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snimajućim</a:t>
                      </a:r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danima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navesti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potrebne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radne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operacije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trajanje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satnica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–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dnevni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plan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realizacije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</a:t>
                      </a:r>
                      <a:endParaRPr lang="sr-Latn-R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kada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se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šta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radi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 – od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hladne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probe do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snimanja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2974013"/>
                  </a:ext>
                </a:extLst>
              </a:tr>
              <a:tr h="894107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Projektovati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potrebnu</a:t>
                      </a:r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ekipu</a:t>
                      </a:r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realizacije</a:t>
                      </a:r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potreban</a:t>
                      </a:r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broj</a:t>
                      </a:r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izvršilaca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endParaRPr lang="sr-Latn-R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autorska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ekipa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uža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ekipa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kompletna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ekipa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 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2813596"/>
                  </a:ext>
                </a:extLst>
              </a:tr>
              <a:tr h="763687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24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Registrovati</a:t>
                      </a:r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sve</a:t>
                      </a:r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troškove</a:t>
                      </a:r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bez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iznete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vrednosti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;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navesti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sve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budžetske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jedinice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;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grupisati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budžetske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linije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u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njihove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pripadajuće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budžetske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jedinice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9515200"/>
                  </a:ext>
                </a:extLst>
              </a:tr>
              <a:tr h="69426">
                <a:tc gridSpan="2">
                  <a:txBody>
                    <a:bodyPr/>
                    <a:lstStyle/>
                    <a:p>
                      <a:pPr algn="l"/>
                      <a:r>
                        <a:rPr lang="en-US" sz="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53746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7337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83C68C-AD38-11A1-1ED0-8D6B89C9A8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E5FACC-7E1C-6E04-22B6-C80FE6491E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Predispitne obaveze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0688AFF-8777-4D69-7E01-0F0B0C5EEAB1}"/>
              </a:ext>
            </a:extLst>
          </p:cNvPr>
          <p:cNvSpPr txBox="1"/>
          <p:nvPr/>
        </p:nvSpPr>
        <p:spPr>
          <a:xfrm>
            <a:off x="1371600" y="3653136"/>
            <a:ext cx="8915400" cy="1723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 </a:t>
            </a:r>
            <a:r>
              <a:rPr lang="sr-Latn-CS" sz="2400" b="1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n</a:t>
            </a:r>
            <a:r>
              <a:rPr kumimoji="0" lang="sr-Latn-C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</a:rPr>
              <a:t>aziv predmeta </a:t>
            </a:r>
            <a:r>
              <a:rPr kumimoji="0" lang="sr-Latn-CS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</a:rPr>
              <a:t>(skraćeno)</a:t>
            </a:r>
            <a:r>
              <a:rPr kumimoji="0" lang="sr-Latn-C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, ime i prezime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 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npr: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 </a:t>
            </a:r>
            <a:r>
              <a:rPr kumimoji="0" lang="sr-Latn-CS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OTV Petar Petrović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E809A19-0D59-6557-3BC4-009BF9EA9AD9}"/>
              </a:ext>
            </a:extLst>
          </p:cNvPr>
          <p:cNvSpPr txBox="1"/>
          <p:nvPr/>
        </p:nvSpPr>
        <p:spPr>
          <a:xfrm>
            <a:off x="152400" y="2743200"/>
            <a:ext cx="9525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90372" marR="0" lvl="1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Wingdings" pitchFamily="2" charset="2"/>
              <a:buChar char="q"/>
              <a:tabLst/>
              <a:defRPr/>
            </a:pPr>
            <a:r>
              <a:rPr kumimoji="0" lang="hr-HR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+mn-ea"/>
                <a:cs typeface="+mn-cs"/>
              </a:rPr>
              <a:t>Označavanje rada</a:t>
            </a:r>
            <a:endParaRPr kumimoji="0" lang="hr-HR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215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9766" y="1508761"/>
            <a:ext cx="9292468" cy="5257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699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3130" y="1514855"/>
            <a:ext cx="9445739" cy="5333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373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155448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 predmetu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887200" cy="5334000"/>
          </a:xfrm>
        </p:spPr>
        <p:txBody>
          <a:bodyPr>
            <a:normAutofit/>
          </a:bodyPr>
          <a:lstStyle/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2400" b="1" dirty="0">
                <a:latin typeface="Corbel" pitchFamily="34" charset="0"/>
              </a:rPr>
              <a:t>CILJ PREDMETA</a:t>
            </a:r>
          </a:p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800" dirty="0">
              <a:latin typeface="Corbel" pitchFamily="34" charset="0"/>
            </a:endParaRPr>
          </a:p>
          <a:p>
            <a:pPr marL="1174750" lvl="3" indent="-277813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 Spoznati tehnološki proces proizvodnje i emitovanja TV emis</a:t>
            </a:r>
            <a:r>
              <a:rPr lang="sr-Latn-RS" sz="2400" dirty="0">
                <a:latin typeface="Corbel" pitchFamily="34" charset="0"/>
              </a:rPr>
              <a:t>i</a:t>
            </a:r>
            <a:r>
              <a:rPr lang="vi-VN" sz="2400" dirty="0">
                <a:latin typeface="Corbel" pitchFamily="34" charset="0"/>
              </a:rPr>
              <a:t>je/TV programa</a:t>
            </a:r>
            <a:endParaRPr lang="sr-Latn-RS" sz="2400" dirty="0">
              <a:latin typeface="Corbel" pitchFamily="34" charset="0"/>
            </a:endParaRPr>
          </a:p>
          <a:p>
            <a:pPr marL="896937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1400" dirty="0"/>
              <a:t> </a:t>
            </a: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2400" b="1" dirty="0">
                <a:latin typeface="Corbel" pitchFamily="34" charset="0"/>
              </a:rPr>
              <a:t>ISHOD PREDMETA</a:t>
            </a:r>
          </a:p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800" dirty="0">
              <a:latin typeface="Corbel" pitchFamily="34" charset="0"/>
            </a:endParaRPr>
          </a:p>
          <a:p>
            <a:pPr marL="1174750" lvl="3" indent="-277813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CS" sz="2400" dirty="0"/>
              <a:t>Stečena znanja o tehnološkom procesu proizvodnje i emitovanja TV emisije/TV programa kroz radne procese i radne zadatke</a:t>
            </a:r>
          </a:p>
          <a:p>
            <a:pPr marL="896937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1400" b="1" dirty="0"/>
              <a:t>         </a:t>
            </a:r>
          </a:p>
          <a:p>
            <a:pPr marL="896937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1800" b="1" dirty="0"/>
              <a:t>           </a:t>
            </a:r>
            <a:r>
              <a:rPr lang="hr-HR" sz="2400" b="1" dirty="0"/>
              <a:t>Literatura:</a:t>
            </a:r>
            <a:endParaRPr lang="hr-HR" sz="1800" b="1" dirty="0"/>
          </a:p>
          <a:p>
            <a:pPr marL="1163638" lvl="1" indent="-1778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400" dirty="0"/>
              <a:t>1.Kajganić P. (2010) </a:t>
            </a:r>
            <a:r>
              <a:rPr lang="hr-HR" sz="2400" b="1" dirty="0"/>
              <a:t>TV produkcija 2</a:t>
            </a:r>
            <a:r>
              <a:rPr lang="hr-HR" sz="2400" dirty="0"/>
              <a:t>, ShopMyBook, Puurs, Belgium</a:t>
            </a:r>
          </a:p>
          <a:p>
            <a:pPr marL="1163638" lvl="1" indent="-177800">
              <a:lnSpc>
                <a:spcPct val="11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400" dirty="0"/>
              <a:t>2.Leksikon (1993) </a:t>
            </a:r>
            <a:r>
              <a:rPr lang="hr-HR" sz="2400" b="1" dirty="0"/>
              <a:t>Leksikon filmskih i TV pojmova 1</a:t>
            </a:r>
            <a:r>
              <a:rPr lang="hr-HR" sz="2400" dirty="0"/>
              <a:t>, Naučna knjiga, Univerzitet umetnosti, Beograd</a:t>
            </a:r>
          </a:p>
          <a:p>
            <a:pPr marL="1163638" lvl="1" indent="-1778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400" dirty="0"/>
              <a:t>3.Leksikon (1997) </a:t>
            </a:r>
            <a:r>
              <a:rPr lang="hr-HR" sz="2400" b="1" dirty="0"/>
              <a:t>Leksikon filmskih i TV pojmova 2</a:t>
            </a:r>
            <a:r>
              <a:rPr lang="hr-HR" sz="2400" dirty="0"/>
              <a:t>, Univerzitet umetnosti, Beograd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400" dirty="0"/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800" b="1" dirty="0">
              <a:solidFill>
                <a:prstClr val="black"/>
              </a:solidFill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450800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834" y="1521484"/>
            <a:ext cx="9675132" cy="5260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854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118872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0924" y="1524000"/>
            <a:ext cx="9430151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720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118872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9631" y="1524000"/>
            <a:ext cx="9332738" cy="5254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601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963400" cy="1252728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Tehnološki proces proizvodnje i emitovanja TV programa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0363200" cy="5257800"/>
          </a:xfrm>
        </p:spPr>
        <p:txBody>
          <a:bodyPr>
            <a:normAutofit/>
          </a:bodyPr>
          <a:lstStyle/>
          <a:p>
            <a:pPr marL="5207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b="1" dirty="0"/>
              <a:t>PLANIRANJE</a:t>
            </a:r>
          </a:p>
          <a:p>
            <a:pPr marL="355600" lvl="1" indent="-17780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800" dirty="0"/>
          </a:p>
          <a:p>
            <a:pPr marL="5207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b="1" dirty="0"/>
              <a:t>PRIPREMA </a:t>
            </a:r>
          </a:p>
          <a:p>
            <a:pPr marL="630238" lvl="1" indent="-1857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Obezbeđivanje programskih projekata </a:t>
            </a:r>
          </a:p>
          <a:p>
            <a:pPr marL="630238" lvl="1" indent="-1857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Utvrđivanje rediteljske koncepcije</a:t>
            </a:r>
          </a:p>
          <a:p>
            <a:pPr marL="630238" lvl="1" indent="-1857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Formiranje autorskog dela ekipe</a:t>
            </a:r>
          </a:p>
          <a:p>
            <a:pPr marL="630238" lvl="1" indent="-1857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Izrada  i odobrenje predkalkulacije troškova</a:t>
            </a:r>
          </a:p>
          <a:p>
            <a:pPr marL="630238" lvl="1" indent="-1857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Formiranje užeg dela ekipe</a:t>
            </a:r>
          </a:p>
          <a:p>
            <a:pPr marL="630238" lvl="1" indent="-1857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Određivanje mesta i načina realizacije</a:t>
            </a:r>
          </a:p>
          <a:p>
            <a:pPr marL="630238" lvl="1" indent="-1857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Izrada i razrada knjige snimanja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9815" y="2699441"/>
            <a:ext cx="4482432" cy="336182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4153" y="2947131"/>
            <a:ext cx="4522814" cy="282675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8209" y="3195905"/>
            <a:ext cx="4522814" cy="226140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8281" y="2709887"/>
            <a:ext cx="4604731" cy="306905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2707" y="2961171"/>
            <a:ext cx="4649814" cy="243340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8673" y="2612592"/>
            <a:ext cx="4500592" cy="316841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29696" y="2955778"/>
            <a:ext cx="4581555" cy="258446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8744" y="3446853"/>
            <a:ext cx="4572937" cy="152431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1488" y="3000339"/>
            <a:ext cx="4565290" cy="249664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0" y="1530319"/>
            <a:ext cx="3657600" cy="5253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277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F8C485-58D3-ED5C-09C2-AC5D952BE3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89D90-62EF-ABEA-4A23-E226939C15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11963400" cy="1252728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Tehnološki proces proizvodnje i emitovanja TV programa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2E2C3C-3539-8A5B-B413-0E4E62E002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1524000"/>
            <a:ext cx="10363200" cy="5257800"/>
          </a:xfrm>
        </p:spPr>
        <p:txBody>
          <a:bodyPr>
            <a:normAutofit/>
          </a:bodyPr>
          <a:lstStyle/>
          <a:p>
            <a:pPr marL="355600" lvl="1" indent="-17780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800" dirty="0"/>
          </a:p>
          <a:p>
            <a:pPr marL="6302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Izrada, usvajanje i tehnička razrada idejnih </a:t>
            </a:r>
          </a:p>
          <a:p>
            <a:pPr marL="444500" lvl="1" indent="0">
              <a:spcBef>
                <a:spcPts val="0"/>
              </a:spcBef>
              <a:buClrTx/>
              <a:buSzPct val="80000"/>
              <a:buNone/>
            </a:pPr>
            <a:r>
              <a:rPr lang="sr-Latn-RS" sz="2400" dirty="0">
                <a:latin typeface="Corbel" pitchFamily="34" charset="0"/>
              </a:rPr>
              <a:t>     </a:t>
            </a:r>
            <a:r>
              <a:rPr lang="vi-VN" sz="2400" dirty="0">
                <a:latin typeface="Corbel" pitchFamily="34" charset="0"/>
              </a:rPr>
              <a:t>skica dekora, kostima i maske </a:t>
            </a:r>
          </a:p>
          <a:p>
            <a:pPr marL="630238" lvl="1" indent="-1857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Izbor i angažovanje izvođača </a:t>
            </a:r>
            <a:endParaRPr lang="sr-Latn-RS" sz="2400" dirty="0">
              <a:latin typeface="Corbel" pitchFamily="34" charset="0"/>
            </a:endParaRPr>
          </a:p>
          <a:p>
            <a:pPr marL="630238" lvl="1" indent="-1857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Izrada operativnog plana rada ekipe</a:t>
            </a:r>
          </a:p>
          <a:p>
            <a:pPr marL="630238" lvl="1" indent="-1857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Izrada i odobrenje kalkulacije troškova</a:t>
            </a:r>
          </a:p>
          <a:p>
            <a:pPr marL="630238" lvl="1" indent="-1857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Zaključivanje ugovora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80AB251-1C47-4351-BA02-84E42E04F0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0974" y="2638338"/>
            <a:ext cx="4631994" cy="306905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17D7D9F-EB2A-D0C1-C6D2-81D724DDE6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0974" y="2370532"/>
            <a:ext cx="4658035" cy="349103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331C1DD-A8FA-D351-8BB6-F93C256414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0974" y="2384801"/>
            <a:ext cx="4482432" cy="341617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5A6993E-D014-A273-E0B3-C5FD1D598A0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4598" y="2495264"/>
            <a:ext cx="4523589" cy="301572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4CEBE7C-4931-A92A-5BF2-192B343A457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1846" y="3105399"/>
            <a:ext cx="4529362" cy="2217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452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5A2539-63B2-4E54-922F-E5C57A1104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DA490E-4503-120E-3DF4-35D30CD13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11963400" cy="1252728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Tehnološki proces proizvodnje i emitovanja TV programa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BAC0AB-3D24-CA03-A232-D249528C12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1524000"/>
            <a:ext cx="11887200" cy="5257800"/>
          </a:xfrm>
        </p:spPr>
        <p:txBody>
          <a:bodyPr>
            <a:normAutofit/>
          </a:bodyPr>
          <a:lstStyle/>
          <a:p>
            <a:pPr marL="630238" lvl="1" indent="-1857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Izrada dekora, kostima i maske</a:t>
            </a:r>
          </a:p>
          <a:p>
            <a:pPr marL="630238" lvl="1" indent="-1857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Obezbeđivanje scenske i igrajuće rekvizite </a:t>
            </a:r>
          </a:p>
          <a:p>
            <a:pPr marL="630238" lvl="1" indent="-1857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Obezbeđivanje muzike i tonskih efekata</a:t>
            </a:r>
          </a:p>
          <a:p>
            <a:pPr marL="630238" lvl="1" indent="-1857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Izbor i nabavka VTR materijala</a:t>
            </a:r>
            <a:endParaRPr lang="sr-Latn-RS" sz="2400" dirty="0">
              <a:latin typeface="Corbel" pitchFamily="34" charset="0"/>
            </a:endParaRPr>
          </a:p>
          <a:p>
            <a:pPr marL="444500" lvl="1" indent="0">
              <a:lnSpc>
                <a:spcPct val="150000"/>
              </a:lnSpc>
              <a:spcBef>
                <a:spcPts val="0"/>
              </a:spcBef>
              <a:buClrTx/>
              <a:buSzPct val="80000"/>
              <a:buNone/>
            </a:pPr>
            <a:r>
              <a:rPr lang="vi-VN" sz="1100" dirty="0">
                <a:latin typeface="Corbel" pitchFamily="34" charset="0"/>
              </a:rPr>
              <a:t> </a:t>
            </a:r>
            <a:endParaRPr lang="vi-VN" sz="800" dirty="0">
              <a:latin typeface="Corbel" pitchFamily="34" charset="0"/>
            </a:endParaRPr>
          </a:p>
          <a:p>
            <a:pPr marL="6302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Obezbeđivanje prostorno tehničkih i </a:t>
            </a:r>
          </a:p>
          <a:p>
            <a:pPr marL="444500" lvl="1" indent="0">
              <a:spcBef>
                <a:spcPts val="0"/>
              </a:spcBef>
              <a:buClrTx/>
              <a:buSzPct val="80000"/>
              <a:buNone/>
            </a:pPr>
            <a:r>
              <a:rPr lang="sr-Latn-RS" sz="2400" dirty="0">
                <a:latin typeface="Corbel" pitchFamily="34" charset="0"/>
              </a:rPr>
              <a:t>   </a:t>
            </a:r>
            <a:r>
              <a:rPr lang="vi-VN" sz="2400" dirty="0">
                <a:latin typeface="Corbel" pitchFamily="34" charset="0"/>
              </a:rPr>
              <a:t>kadrovskih  kapaciteta</a:t>
            </a:r>
          </a:p>
          <a:p>
            <a:pPr marL="630238" lvl="1" indent="-1857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Formiranje punog sastava proizvodne ekipe</a:t>
            </a:r>
          </a:p>
          <a:p>
            <a:pPr marL="6302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Izrada špice, džinglova, foršpana i potrebne </a:t>
            </a:r>
          </a:p>
          <a:p>
            <a:pPr marL="444500" lvl="1" indent="0">
              <a:spcBef>
                <a:spcPts val="0"/>
              </a:spcBef>
              <a:buClrTx/>
              <a:buSzPct val="80000"/>
              <a:buNone/>
            </a:pPr>
            <a:r>
              <a:rPr lang="sr-Latn-RS" sz="2000" dirty="0">
                <a:latin typeface="Corbel" pitchFamily="34" charset="0"/>
              </a:rPr>
              <a:t>   </a:t>
            </a:r>
            <a:r>
              <a:rPr lang="vi-VN" sz="2400" dirty="0">
                <a:latin typeface="Corbel" pitchFamily="34" charset="0"/>
              </a:rPr>
              <a:t>el. grafičke obrade</a:t>
            </a:r>
            <a:endParaRPr lang="sr-Latn-RS" sz="2000" dirty="0">
              <a:latin typeface="Corbel" pitchFamily="34" charset="0"/>
            </a:endParaRPr>
          </a:p>
          <a:p>
            <a:pPr marL="355600" lvl="1" indent="-17780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690372" lvl="1" indent="-571500">
              <a:spcBef>
                <a:spcPts val="0"/>
              </a:spcBef>
              <a:buClr>
                <a:srgbClr val="F0AD00"/>
              </a:buClr>
              <a:buSzPct val="80000"/>
              <a:buFont typeface="Arial" pitchFamily="34" charset="0"/>
              <a:buChar char="•"/>
            </a:pPr>
            <a:endParaRPr lang="hr-HR" sz="2000" dirty="0">
              <a:solidFill>
                <a:prstClr val="black"/>
              </a:solidFill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800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74C3EBF-4B91-92CF-5D90-9B68A08880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6678" y="2455448"/>
            <a:ext cx="5318136" cy="354035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E5FC375-3561-D8E8-81AE-25032326038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8376" y="1710046"/>
            <a:ext cx="4724400" cy="491935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4394D8F-CFB2-E577-1BE1-90152E7E646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32356" y="2247183"/>
            <a:ext cx="5122652" cy="371392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120A21C-CB3D-1AAD-8A9C-5C7DE9FBB40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6443" y="2950517"/>
            <a:ext cx="5373577" cy="232295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D1CFD2D-E80C-237C-6CE1-988C1EEF4B2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5959" y="2427649"/>
            <a:ext cx="5407244" cy="360122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6335B80-5724-1F30-6693-CC3434F6E52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0604" y="2274430"/>
            <a:ext cx="5300381" cy="395892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2D5CE07-31C7-5E65-5FA0-FF983FF95589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0229" y="3103479"/>
            <a:ext cx="5359371" cy="1970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174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2BC6E8-B492-DD5E-5C66-1206A5AE46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C65C24-F48F-26A3-29FE-8DE7B6571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11963400" cy="1252728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Tehnološki proces proizvodnje i emitovanja TV programa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289707-E985-F78A-C356-4584CCF33B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1524000"/>
            <a:ext cx="11887200" cy="5257800"/>
          </a:xfrm>
        </p:spPr>
        <p:txBody>
          <a:bodyPr>
            <a:normAutofit/>
          </a:bodyPr>
          <a:lstStyle/>
          <a:p>
            <a:pPr marL="355600" lvl="1" indent="-17780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5207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b="1" dirty="0">
                <a:solidFill>
                  <a:prstClr val="black"/>
                </a:solidFill>
              </a:rPr>
              <a:t>REALIZACIJA</a:t>
            </a:r>
          </a:p>
          <a:p>
            <a:pPr marL="630238" lvl="1" indent="-1857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>
                <a:solidFill>
                  <a:prstClr val="black"/>
                </a:solidFill>
              </a:rPr>
              <a:t>Hladna proba u opremljenom objektu</a:t>
            </a:r>
          </a:p>
          <a:p>
            <a:pPr marL="630238" lvl="1" indent="-1857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>
                <a:solidFill>
                  <a:prstClr val="black"/>
                </a:solidFill>
              </a:rPr>
              <a:t>Tehnička priprema za rad u objektu</a:t>
            </a:r>
          </a:p>
          <a:p>
            <a:pPr marL="630238" lvl="1" indent="-1857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>
                <a:solidFill>
                  <a:prstClr val="black"/>
                </a:solidFill>
              </a:rPr>
              <a:t>Postavljanje opšteg svetla</a:t>
            </a:r>
          </a:p>
          <a:p>
            <a:pPr marL="630238" lvl="1" indent="-1857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>
                <a:solidFill>
                  <a:prstClr val="black"/>
                </a:solidFill>
              </a:rPr>
              <a:t>Kadriranje </a:t>
            </a:r>
          </a:p>
          <a:p>
            <a:pPr marL="690372" lvl="1" indent="-571500">
              <a:spcBef>
                <a:spcPts val="0"/>
              </a:spcBef>
              <a:buClr>
                <a:srgbClr val="F0AD00"/>
              </a:buClr>
              <a:buSzPct val="80000"/>
              <a:buFont typeface="Arial" pitchFamily="34" charset="0"/>
              <a:buChar char="•"/>
            </a:pPr>
            <a:endParaRPr lang="hr-HR" sz="2000" dirty="0">
              <a:solidFill>
                <a:prstClr val="black"/>
              </a:solidFill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800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6E0C535-040D-26F4-A131-A9FDCE1DF36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8632" y="2492668"/>
            <a:ext cx="5288665" cy="337933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C889DCC-58F4-8622-92D3-E8EED156A46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26098" y="2689216"/>
            <a:ext cx="5068703" cy="285114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08AEC61-EA83-3C3D-FF63-6E92059D2D7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05372" y="2865512"/>
            <a:ext cx="5300910" cy="218662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90669D9-0183-CDD7-789A-B0549A132AC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6241" y="2930391"/>
            <a:ext cx="5081436" cy="190553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4F7D7CE-BD40-ED18-E7D9-24A78AB56F6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5460" y="2953719"/>
            <a:ext cx="5317650" cy="2991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468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963400" cy="1252728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Tehnološki proces proizvodnje i emitovanja TV programa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541338" lvl="1" indent="-1857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Podešavanje svetla</a:t>
            </a:r>
          </a:p>
          <a:p>
            <a:pPr marL="541338" lvl="1" indent="-1857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Progon</a:t>
            </a:r>
          </a:p>
          <a:p>
            <a:pPr marL="541338" lvl="1" indent="-1857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Korekcija svetla i podešavanje kamera</a:t>
            </a:r>
          </a:p>
          <a:p>
            <a:pPr marL="5413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Kostimiranje, maskiranje i šminkanje </a:t>
            </a:r>
            <a:endParaRPr lang="sr-Latn-RS" sz="24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r>
              <a:rPr lang="sr-Latn-RS" sz="2400" dirty="0">
                <a:latin typeface="Corbel" pitchFamily="34" charset="0"/>
              </a:rPr>
              <a:t>    </a:t>
            </a:r>
            <a:r>
              <a:rPr lang="vi-VN" sz="2400" dirty="0">
                <a:latin typeface="Corbel" pitchFamily="34" charset="0"/>
              </a:rPr>
              <a:t>izvođača </a:t>
            </a:r>
          </a:p>
          <a:p>
            <a:pPr marL="541338" lvl="1" indent="-1857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Generalna proba</a:t>
            </a:r>
          </a:p>
          <a:p>
            <a:pPr marL="541338" lvl="1" indent="-1857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Snimanje/direktan prenos </a:t>
            </a:r>
          </a:p>
          <a:p>
            <a:pPr marL="355600" lvl="1" indent="-17780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rgbClr val="F0AD00"/>
              </a:buClr>
              <a:buSzPct val="80000"/>
              <a:buNone/>
            </a:pPr>
            <a:endParaRPr lang="hr-HR" sz="1800" dirty="0">
              <a:solidFill>
                <a:prstClr val="black"/>
              </a:solidFill>
            </a:endParaRPr>
          </a:p>
          <a:p>
            <a:pPr marL="690372" lvl="1" indent="-571500">
              <a:spcBef>
                <a:spcPts val="0"/>
              </a:spcBef>
              <a:buClr>
                <a:srgbClr val="F0AD00"/>
              </a:buClr>
              <a:buSzPct val="80000"/>
              <a:buFont typeface="Arial" pitchFamily="34" charset="0"/>
              <a:buChar char="•"/>
            </a:pPr>
            <a:endParaRPr lang="hr-HR" sz="2000" dirty="0">
              <a:solidFill>
                <a:prstClr val="black"/>
              </a:solidFill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800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3579" y="2669145"/>
            <a:ext cx="5389210" cy="274250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3295" y="2269656"/>
            <a:ext cx="5348020" cy="356311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5673" y="2484545"/>
            <a:ext cx="5541020" cy="312170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6406" y="2760207"/>
            <a:ext cx="5110895" cy="255544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7075" y="2081560"/>
            <a:ext cx="5262704" cy="394949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38500" y="2562220"/>
            <a:ext cx="5262703" cy="296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172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2E46FF-0549-6E13-E60F-E059E518B3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17E833-CF42-FC71-B498-EFC6A5065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11963400" cy="1252728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Tehnološki proces proizvodnje i emitovanja TV programa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F7F8AC-0FEB-98C7-3DF6-3A5A82B6D2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355600" lvl="1" indent="-17780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5207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b="1" dirty="0">
                <a:solidFill>
                  <a:prstClr val="black"/>
                </a:solidFill>
              </a:rPr>
              <a:t>FINALIZACIJA</a:t>
            </a:r>
          </a:p>
          <a:p>
            <a:pPr marL="541338" lvl="1" indent="-1857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>
                <a:solidFill>
                  <a:prstClr val="black"/>
                </a:solidFill>
              </a:rPr>
              <a:t>Završni radovi u proizvodnji emisije</a:t>
            </a:r>
          </a:p>
          <a:p>
            <a:pPr marL="5413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>
                <a:solidFill>
                  <a:prstClr val="black"/>
                </a:solidFill>
              </a:rPr>
              <a:t>Redakcijski pregled, usvajanje i </a:t>
            </a: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r>
              <a:rPr lang="hr-HR" sz="2000" dirty="0">
                <a:solidFill>
                  <a:prstClr val="black"/>
                </a:solidFill>
              </a:rPr>
              <a:t>     </a:t>
            </a:r>
            <a:r>
              <a:rPr lang="hr-HR" sz="2400" dirty="0">
                <a:solidFill>
                  <a:prstClr val="black"/>
                </a:solidFill>
              </a:rPr>
              <a:t>primopredaja emisije</a:t>
            </a:r>
            <a:endParaRPr lang="hr-HR" sz="2000" dirty="0">
              <a:solidFill>
                <a:prstClr val="black"/>
              </a:solidFill>
            </a:endParaRPr>
          </a:p>
          <a:p>
            <a:pPr marL="541338" lvl="1" indent="-1857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>
                <a:solidFill>
                  <a:prstClr val="black"/>
                </a:solidFill>
              </a:rPr>
              <a:t>Analiza ostvarenih i planiranih troškova</a:t>
            </a:r>
          </a:p>
          <a:p>
            <a:pPr marL="118872" lvl="1" indent="0">
              <a:spcBef>
                <a:spcPts val="0"/>
              </a:spcBef>
              <a:buClr>
                <a:srgbClr val="F0AD00"/>
              </a:buClr>
              <a:buSzPct val="80000"/>
              <a:buNone/>
            </a:pPr>
            <a:endParaRPr lang="hr-HR" sz="1800" dirty="0">
              <a:solidFill>
                <a:prstClr val="black"/>
              </a:solidFill>
            </a:endParaRPr>
          </a:p>
          <a:p>
            <a:pPr marL="690372" lvl="1" indent="-571500">
              <a:spcBef>
                <a:spcPts val="0"/>
              </a:spcBef>
              <a:buClr>
                <a:srgbClr val="F0AD00"/>
              </a:buClr>
              <a:buSzPct val="80000"/>
              <a:buFont typeface="Arial" pitchFamily="34" charset="0"/>
              <a:buChar char="•"/>
            </a:pPr>
            <a:endParaRPr lang="hr-HR" sz="2000" dirty="0">
              <a:solidFill>
                <a:prstClr val="black"/>
              </a:solidFill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800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AA26076-C7C1-B64B-4D63-65E6F4EA1D5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353" y="2419094"/>
            <a:ext cx="5395822" cy="284545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098F612-DB8A-F0DD-ED3C-7217C28F2A6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36407" y="2434861"/>
            <a:ext cx="5492561" cy="366170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2776B61-BFAA-74A9-135B-631FDC0638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9679" y="2248795"/>
            <a:ext cx="5376001" cy="415564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02A5D4C-56C6-095F-130F-67B93F92CC5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76950" y="2674388"/>
            <a:ext cx="5498953" cy="293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782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Predispitni bodovi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7" name="Content Placeholder 3">
            <a:extLst>
              <a:ext uri="{FF2B5EF4-FFF2-40B4-BE49-F238E27FC236}">
                <a16:creationId xmlns:a16="http://schemas.microsoft.com/office/drawing/2014/main" id="{225CE625-C175-9DFA-B722-1E66A8F486E7}"/>
              </a:ext>
            </a:extLst>
          </p:cNvPr>
          <p:cNvGraphicFramePr>
            <a:graphicFrameLocks/>
          </p:cNvGraphicFramePr>
          <p:nvPr/>
        </p:nvGraphicFramePr>
        <p:xfrm>
          <a:off x="1644650" y="1524000"/>
          <a:ext cx="89027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9A28DDE3-8244-708A-1D32-BFF2664DA1B7}"/>
              </a:ext>
            </a:extLst>
          </p:cNvPr>
          <p:cNvSpPr txBox="1"/>
          <p:nvPr/>
        </p:nvSpPr>
        <p:spPr>
          <a:xfrm>
            <a:off x="2316480" y="1980845"/>
            <a:ext cx="1676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usmeni ispit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FBDFFC6-A169-35AC-7563-C24FC6DD6C60}"/>
              </a:ext>
            </a:extLst>
          </p:cNvPr>
          <p:cNvSpPr/>
          <p:nvPr/>
        </p:nvSpPr>
        <p:spPr>
          <a:xfrm>
            <a:off x="2133600" y="2114074"/>
            <a:ext cx="152400" cy="164427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AF79694-E45F-7428-20AB-44CB81059BB2}"/>
              </a:ext>
            </a:extLst>
          </p:cNvPr>
          <p:cNvSpPr txBox="1"/>
          <p:nvPr/>
        </p:nvSpPr>
        <p:spPr>
          <a:xfrm>
            <a:off x="4373880" y="1980843"/>
            <a:ext cx="3048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seminarski/kolokvijum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16689C2-9A01-6A45-72BE-238DA767AEA7}"/>
              </a:ext>
            </a:extLst>
          </p:cNvPr>
          <p:cNvSpPr/>
          <p:nvPr/>
        </p:nvSpPr>
        <p:spPr>
          <a:xfrm>
            <a:off x="4236720" y="2140744"/>
            <a:ext cx="152400" cy="164427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1987EC-76C4-AAC7-CF84-FA2ED08F7555}"/>
              </a:ext>
            </a:extLst>
          </p:cNvPr>
          <p:cNvSpPr txBox="1"/>
          <p:nvPr/>
        </p:nvSpPr>
        <p:spPr>
          <a:xfrm>
            <a:off x="7425690" y="1980843"/>
            <a:ext cx="14909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predavanja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248F232-8BA3-57E3-E4AC-8FB1C9CAFC14}"/>
              </a:ext>
            </a:extLst>
          </p:cNvPr>
          <p:cNvSpPr/>
          <p:nvPr/>
        </p:nvSpPr>
        <p:spPr>
          <a:xfrm>
            <a:off x="7271385" y="2140744"/>
            <a:ext cx="152400" cy="164427"/>
          </a:xfrm>
          <a:prstGeom prst="rect">
            <a:avLst/>
          </a:prstGeom>
          <a:solidFill>
            <a:srgbClr val="00B0F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9B807F0-639A-2369-6012-EF08FBD5ED4D}"/>
              </a:ext>
            </a:extLst>
          </p:cNvPr>
          <p:cNvSpPr/>
          <p:nvPr/>
        </p:nvSpPr>
        <p:spPr>
          <a:xfrm>
            <a:off x="9067800" y="2174541"/>
            <a:ext cx="152400" cy="16442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5179C47-09BF-C26C-01F8-0064A3516516}"/>
              </a:ext>
            </a:extLst>
          </p:cNvPr>
          <p:cNvSpPr txBox="1"/>
          <p:nvPr/>
        </p:nvSpPr>
        <p:spPr>
          <a:xfrm>
            <a:off x="9239885" y="2007513"/>
            <a:ext cx="97091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zadaci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7498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 uiExpand="1">
        <p:bldSub>
          <a:bldChart bld="category"/>
        </p:bldSub>
      </p:bldGraphic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 animBg="1"/>
      <p:bldP spid="19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  <a:fontScheme name="Module">
    <a:majorFont>
      <a:latin typeface="Corbel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Corbel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Modul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47500"/>
              <a:satMod val="137000"/>
            </a:schemeClr>
          </a:gs>
          <a:gs pos="55000">
            <a:schemeClr val="phClr">
              <a:shade val="69000"/>
              <a:satMod val="137000"/>
            </a:schemeClr>
          </a:gs>
          <a:gs pos="100000">
            <a:schemeClr val="phClr">
              <a:shade val="98000"/>
              <a:satMod val="137000"/>
            </a:schemeClr>
          </a:gs>
        </a:gsLst>
        <a:lin ang="16200000" scaled="0"/>
      </a:gradFill>
    </a:fillStyleLst>
    <a:lnStyleLst>
      <a:ln w="6350" cap="rnd" cmpd="sng" algn="ctr">
        <a:solidFill>
          <a:schemeClr val="phClr">
            <a:shade val="95000"/>
            <a:satMod val="105000"/>
          </a:schemeClr>
        </a:solidFill>
        <a:prstDash val="solid"/>
      </a:ln>
      <a:ln w="48000" cap="flat" cmpd="thickThin" algn="ctr">
        <a:solidFill>
          <a:schemeClr val="phClr"/>
        </a:solidFill>
        <a:prstDash val="solid"/>
      </a:ln>
      <a:ln w="48500" cap="flat" cmpd="thickThin" algn="ctr">
        <a:solidFill>
          <a:schemeClr val="phClr"/>
        </a:solidFill>
        <a:prstDash val="solid"/>
      </a:ln>
    </a:lnStyleLst>
    <a:effectStyleLst>
      <a:effectStyle>
        <a:effectLst>
          <a:outerShdw blurRad="45000" dist="25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39000" dist="254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8000"/>
              <a:satMod val="300000"/>
            </a:schemeClr>
          </a:gs>
          <a:gs pos="12000">
            <a:schemeClr val="phClr">
              <a:tint val="48000"/>
              <a:satMod val="300000"/>
            </a:schemeClr>
          </a:gs>
          <a:gs pos="20000">
            <a:schemeClr val="phClr">
              <a:tint val="49000"/>
              <a:satMod val="300000"/>
            </a:schemeClr>
          </a:gs>
          <a:gs pos="100000">
            <a:schemeClr val="phClr">
              <a:shade val="30000"/>
            </a:schemeClr>
          </a:gs>
        </a:gsLst>
        <a:path path="circle">
          <a:fillToRect l="10000" t="-25000" r="10000" b="125000"/>
        </a:path>
      </a:gradFill>
      <a:blipFill>
        <a:blip xmlns:r="http://schemas.openxmlformats.org/officeDocument/2006/relationships" r:embed="rId1">
          <a:duotone>
            <a:schemeClr val="phClr">
              <a:shade val="75000"/>
              <a:satMod val="105000"/>
            </a:schemeClr>
            <a:schemeClr val="phClr">
              <a:tint val="95000"/>
              <a:satMod val="105000"/>
            </a:schemeClr>
          </a:duotone>
        </a:blip>
        <a:tile tx="0" ty="0" sx="38000" sy="38000" flip="none" algn="tl"/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2041</TotalTime>
  <Words>937</Words>
  <Application>Microsoft Office PowerPoint</Application>
  <PresentationFormat>Widescreen</PresentationFormat>
  <Paragraphs>249</Paragraphs>
  <Slides>22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32" baseType="lpstr">
      <vt:lpstr>Arial</vt:lpstr>
      <vt:lpstr>Calibri</vt:lpstr>
      <vt:lpstr>Corbel</vt:lpstr>
      <vt:lpstr>Symbol</vt:lpstr>
      <vt:lpstr>Times New Roman</vt:lpstr>
      <vt:lpstr>Wingdings</vt:lpstr>
      <vt:lpstr>Wingdings 2</vt:lpstr>
      <vt:lpstr>Wingdings 3</vt:lpstr>
      <vt:lpstr>Module</vt:lpstr>
      <vt:lpstr>1_Module</vt:lpstr>
      <vt:lpstr>PowerPoint Presentation</vt:lpstr>
      <vt:lpstr>O predmetu ...</vt:lpstr>
      <vt:lpstr>Tehnološki proces proizvodnje i emitovanja TV programa</vt:lpstr>
      <vt:lpstr>Tehnološki proces proizvodnje i emitovanja TV programa</vt:lpstr>
      <vt:lpstr>Tehnološki proces proizvodnje i emitovanja TV programa</vt:lpstr>
      <vt:lpstr>Tehnološki proces proizvodnje i emitovanja TV programa</vt:lpstr>
      <vt:lpstr>Tehnološki proces proizvodnje i emitovanja TV programa</vt:lpstr>
      <vt:lpstr>Tehnološki proces proizvodnje i emitovanja TV programa</vt:lpstr>
      <vt:lpstr>Predispitni bodovi </vt:lpstr>
      <vt:lpstr>Tabela bodova i ocena</vt:lpstr>
      <vt:lpstr>Prisustvo na času</vt:lpstr>
      <vt:lpstr>Predaja seminarskih radova / kolokvijuma</vt:lpstr>
      <vt:lpstr>Izrada mesečnih zadataka</vt:lpstr>
      <vt:lpstr>Predispitne obaveze</vt:lpstr>
      <vt:lpstr>Predispitne obaveze</vt:lpstr>
      <vt:lpstr>Predispitne obaveze</vt:lpstr>
      <vt:lpstr>Predispitne obaveze</vt:lpstr>
      <vt:lpstr>www.tvprodukcija.com</vt:lpstr>
      <vt:lpstr>www.tvprodukcija.com</vt:lpstr>
      <vt:lpstr>www.tvprodukcija.com</vt:lpstr>
      <vt:lpstr>www.tvprodukcija.com</vt:lpstr>
      <vt:lpstr>www.tvprodukcija.com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510</cp:revision>
  <dcterms:created xsi:type="dcterms:W3CDTF">2006-08-16T00:00:00Z</dcterms:created>
  <dcterms:modified xsi:type="dcterms:W3CDTF">2025-08-10T14:15:14Z</dcterms:modified>
</cp:coreProperties>
</file>