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2"/>
  </p:notesMasterIdLst>
  <p:sldIdLst>
    <p:sldId id="256" r:id="rId2"/>
    <p:sldId id="367" r:id="rId3"/>
    <p:sldId id="408" r:id="rId4"/>
    <p:sldId id="409" r:id="rId5"/>
    <p:sldId id="460" r:id="rId6"/>
    <p:sldId id="459" r:id="rId7"/>
    <p:sldId id="402" r:id="rId8"/>
    <p:sldId id="403" r:id="rId9"/>
    <p:sldId id="457" r:id="rId10"/>
    <p:sldId id="411" r:id="rId11"/>
    <p:sldId id="461" r:id="rId12"/>
    <p:sldId id="458" r:id="rId13"/>
    <p:sldId id="462" r:id="rId14"/>
    <p:sldId id="385" r:id="rId15"/>
    <p:sldId id="386" r:id="rId16"/>
    <p:sldId id="413" r:id="rId17"/>
    <p:sldId id="414" r:id="rId18"/>
    <p:sldId id="388" r:id="rId19"/>
    <p:sldId id="422" r:id="rId20"/>
    <p:sldId id="421" r:id="rId21"/>
    <p:sldId id="418" r:id="rId22"/>
    <p:sldId id="417" r:id="rId23"/>
    <p:sldId id="416" r:id="rId24"/>
    <p:sldId id="415" r:id="rId25"/>
    <p:sldId id="427" r:id="rId26"/>
    <p:sldId id="426" r:id="rId27"/>
    <p:sldId id="425" r:id="rId28"/>
    <p:sldId id="428" r:id="rId29"/>
    <p:sldId id="456" r:id="rId30"/>
    <p:sldId id="424" r:id="rId31"/>
    <p:sldId id="435" r:id="rId32"/>
    <p:sldId id="434" r:id="rId33"/>
    <p:sldId id="433" r:id="rId34"/>
    <p:sldId id="436" r:id="rId35"/>
    <p:sldId id="437" r:id="rId36"/>
    <p:sldId id="438" r:id="rId37"/>
    <p:sldId id="454" r:id="rId38"/>
    <p:sldId id="455" r:id="rId39"/>
    <p:sldId id="463" r:id="rId40"/>
    <p:sldId id="439" r:id="rId41"/>
    <p:sldId id="440" r:id="rId42"/>
    <p:sldId id="441" r:id="rId43"/>
    <p:sldId id="442" r:id="rId44"/>
    <p:sldId id="443" r:id="rId45"/>
    <p:sldId id="444" r:id="rId46"/>
    <p:sldId id="445" r:id="rId47"/>
    <p:sldId id="446" r:id="rId48"/>
    <p:sldId id="447" r:id="rId49"/>
    <p:sldId id="431" r:id="rId50"/>
    <p:sldId id="465" r:id="rId51"/>
    <p:sldId id="466" r:id="rId52"/>
    <p:sldId id="467" r:id="rId53"/>
    <p:sldId id="448" r:id="rId54"/>
    <p:sldId id="468" r:id="rId55"/>
    <p:sldId id="449" r:id="rId56"/>
    <p:sldId id="450" r:id="rId57"/>
    <p:sldId id="451" r:id="rId58"/>
    <p:sldId id="452" r:id="rId59"/>
    <p:sldId id="453" r:id="rId60"/>
    <p:sldId id="464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i razrada knjige snimanja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4149" y="72867"/>
            <a:ext cx="3450885" cy="495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152400"/>
            <a:ext cx="6580360" cy="652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666"/>
          <a:stretch/>
        </p:blipFill>
        <p:spPr>
          <a:xfrm>
            <a:off x="126118" y="381000"/>
            <a:ext cx="11863563" cy="61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9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8601"/>
            <a:ext cx="8755692" cy="639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6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0" b="38006"/>
          <a:stretch/>
        </p:blipFill>
        <p:spPr>
          <a:xfrm>
            <a:off x="190998" y="1943100"/>
            <a:ext cx="1181000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410200"/>
            <a:ext cx="9067800" cy="1295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  <a:latin typeface="+mn-lt"/>
              </a:rPr>
              <a:t>Izrada, usvajanje i tehnička razrada </a:t>
            </a:r>
            <a:br>
              <a:rPr lang="sr-Latn-RS" sz="2800" dirty="0">
                <a:solidFill>
                  <a:schemeClr val="tx1"/>
                </a:solidFill>
                <a:latin typeface="+mn-lt"/>
              </a:rPr>
            </a:br>
            <a:r>
              <a:rPr lang="sr-Latn-RS" sz="2800" dirty="0">
                <a:solidFill>
                  <a:schemeClr val="tx1"/>
                </a:solidFill>
                <a:latin typeface="+mn-lt"/>
              </a:rPr>
              <a:t>idejnih skica dekora, kostima i maske</a:t>
            </a: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2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772" y="152400"/>
            <a:ext cx="1091045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Scenograf</a:t>
            </a:r>
            <a:r>
              <a:rPr lang="sr-Latn-RS" dirty="0">
                <a:latin typeface="Corbel" pitchFamily="34" charset="0"/>
              </a:rPr>
              <a:t> i</a:t>
            </a:r>
            <a:r>
              <a:rPr lang="vi-VN" dirty="0">
                <a:latin typeface="Corbel" pitchFamily="34" charset="0"/>
              </a:rPr>
              <a:t> kostimograf kao članovi autorskog dele ekipe, pristupaju izradi idejnih skica dekora, kostima i maske, a u skladu sa programsko-rediteljskom koncepcijom i neposrednim razgovorima sa rediteljem, producentom i po potrebi sa ostalim članovima autorske i uže ekipe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pristupaju izradi takozvanih kroki skica u crno-beloj tehnici, kako bi se osvojila buduća forma scenografije i kostima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dirty="0">
                <a:latin typeface="Corbel" pitchFamily="34" charset="0"/>
              </a:rPr>
              <a:t>predl</a:t>
            </a:r>
            <a:r>
              <a:rPr lang="sr-Latn-RS" dirty="0">
                <a:latin typeface="Corbel" pitchFamily="34" charset="0"/>
              </a:rPr>
              <a:t>ažu</a:t>
            </a:r>
            <a:r>
              <a:rPr lang="pt-BR" dirty="0">
                <a:latin typeface="Corbel" pitchFamily="34" charset="0"/>
              </a:rPr>
              <a:t> form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pt-BR" dirty="0">
                <a:latin typeface="Corbel" pitchFamily="34" charset="0"/>
              </a:rPr>
              <a:t> i materijal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pt-BR" dirty="0">
                <a:latin typeface="Corbel" pitchFamily="34" charset="0"/>
              </a:rPr>
              <a:t>, dogovaraju se o dezenu i bojama uz obavezno prisustvo direktora fotografije</a:t>
            </a:r>
            <a:r>
              <a:rPr lang="hr-HR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latin typeface="Corbel" pitchFamily="34" charset="0"/>
              </a:rPr>
              <a:t>na osnovu usaglašenih elemenata pristupa se izradi kompletnih skica u boji, sa uzorcima materijala koji će se koristiti prilikom izrade i potrebnim detaljima - opisima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91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skice i uzorke materijala zajednički razmatraju: 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producent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reditelj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scenograf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kostimograf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direktor fotografije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usklađivanju svih potrebnih elemenata  pristupaju njihovom usvajanju</a:t>
            </a:r>
            <a:endParaRPr lang="sr-Latn-RS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 usvajanju idejnih skica, pristupa se izradi tehničke razrade za radionice, odnosno krojačnice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91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1981200"/>
            <a:ext cx="3820274" cy="253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9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t</a:t>
            </a:r>
            <a:r>
              <a:rPr lang="vi-VN" dirty="0">
                <a:latin typeface="Corbel" pitchFamily="34" charset="0"/>
              </a:rPr>
              <a:t>ehničkom razradom usvojenih idejnih skica dobijaju se precizni podaci o potrebnom materijalu iz kog se izvode finansijski elementi za kalkulaciju troškova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vu specifikaciju podnosi autor i predaje na odobrenje producentu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slučaju većih intervencija koje bi promenile kreativnu strukturu, autor je dužan da se konsultuje sa rediteljem i ostalim članovima autorske ekipe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0515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8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164" y="82341"/>
            <a:ext cx="5731672" cy="669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743" y="77469"/>
            <a:ext cx="9210313" cy="670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snov za utvrđivanje svih potrebnih elemenata u realizaciji TV emisije: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scenario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rediteljska koncepcija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scenosled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košuljica</a:t>
            </a:r>
            <a:r>
              <a:rPr lang="sr-Latn-RS" sz="2400" dirty="0">
                <a:latin typeface="Corbel" pitchFamily="34" charset="0"/>
              </a:rPr>
              <a:t> / </a:t>
            </a:r>
            <a:r>
              <a:rPr lang="sr-Latn-RS" sz="2400" b="1" dirty="0">
                <a:latin typeface="Corbel" pitchFamily="34" charset="0"/>
              </a:rPr>
              <a:t>knjiga snimanja</a:t>
            </a:r>
            <a:endParaRPr lang="da-DK" sz="2400" b="1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u="sng" dirty="0">
                <a:latin typeface="Corbel" pitchFamily="34" charset="0"/>
              </a:rPr>
              <a:t>knjiga snimanja </a:t>
            </a:r>
            <a:r>
              <a:rPr lang="sr-Latn-RS" dirty="0">
                <a:latin typeface="Corbel" pitchFamily="34" charset="0"/>
              </a:rPr>
              <a:t>izrađuje se </a:t>
            </a:r>
            <a:r>
              <a:rPr lang="sr-Latn-RS" b="1" dirty="0">
                <a:latin typeface="Corbel" pitchFamily="34" charset="0"/>
              </a:rPr>
              <a:t>za potrebe realizacije igranog ili serijskog programa</a:t>
            </a:r>
            <a:endParaRPr lang="hr-HR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knjig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snimanja detaljno i postupno razrađuje programski projekat, povezujući njegove audio-vizuelne elemente u odgovarajuću kreativnu celinu (kadar, scena, sekvenca)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86868"/>
            <a:ext cx="5181600" cy="66842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8EB21E-2FC0-523A-E9DC-38597E056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591" y="85054"/>
            <a:ext cx="4724809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5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1827276"/>
            <a:ext cx="2743200" cy="32034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900" y="1524000"/>
            <a:ext cx="9220200" cy="51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76200"/>
            <a:ext cx="877186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1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2762" y="76200"/>
            <a:ext cx="8810276" cy="67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5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6321" y="76200"/>
            <a:ext cx="882315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5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" y="137024"/>
            <a:ext cx="4877893" cy="66447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0C1948E-4C0E-4E86-18C8-4FDB5FDB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606" b="1154"/>
          <a:stretch/>
        </p:blipFill>
        <p:spPr>
          <a:xfrm>
            <a:off x="5257800" y="175124"/>
            <a:ext cx="6720514" cy="660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8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76200"/>
            <a:ext cx="4930588" cy="6705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0CC1D61-8397-FCD0-0BD1-9870324F92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225"/>
          <a:stretch/>
        </p:blipFill>
        <p:spPr>
          <a:xfrm>
            <a:off x="5042576" y="2438400"/>
            <a:ext cx="7073224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904" y="114300"/>
            <a:ext cx="8924192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0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90500"/>
            <a:ext cx="8610600" cy="662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2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133" y="196994"/>
            <a:ext cx="10157734" cy="646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0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972800" cy="54102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Knjiga snimanja sadrži: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dirty="0">
                <a:latin typeface="Corbel" pitchFamily="34" charset="0"/>
              </a:rPr>
              <a:t>tekst u vidu dijaloga i opisa radnje</a:t>
            </a: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endParaRPr lang="hr-HR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dirty="0">
                <a:latin typeface="Corbel" pitchFamily="34" charset="0"/>
              </a:rPr>
              <a:t>napomena o kreativno-tehničkim i prostorno-vremenskim elementima: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>
              <a:latin typeface="Corbel" pitchFamily="34" charset="0"/>
            </a:endParaRP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plan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ugao kamere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pokret kamere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enterijer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eksterijer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štimung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...</a:t>
            </a:r>
          </a:p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07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66" y="129269"/>
            <a:ext cx="10998068" cy="65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4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15536"/>
            <a:ext cx="4724400" cy="6665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24A4B-1E02-41C7-9750-DE2D55B44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15537"/>
            <a:ext cx="4925995" cy="66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9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36" t="16092" r="11128" b="19540"/>
          <a:stretch/>
        </p:blipFill>
        <p:spPr>
          <a:xfrm>
            <a:off x="2743200" y="87701"/>
            <a:ext cx="6324600" cy="668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3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841" y="114300"/>
            <a:ext cx="9950318" cy="66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655" y="76200"/>
            <a:ext cx="1006469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9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392" y="147313"/>
            <a:ext cx="9851216" cy="656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8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80975"/>
            <a:ext cx="7239000" cy="650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0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1" y="225158"/>
            <a:ext cx="8608187" cy="648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0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5" t="3659" r="3781" b="60975"/>
          <a:stretch/>
        </p:blipFill>
        <p:spPr>
          <a:xfrm>
            <a:off x="119478" y="2114550"/>
            <a:ext cx="11953043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024"/>
          <a:stretch/>
        </p:blipFill>
        <p:spPr>
          <a:xfrm>
            <a:off x="375705" y="228600"/>
            <a:ext cx="1144059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84191"/>
            <a:ext cx="7620000" cy="66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7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90678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IZBOR I ANGAŽOVANJE IZVOĐAČA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295275"/>
            <a:ext cx="7543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0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su </a:t>
            </a:r>
            <a:r>
              <a:rPr lang="vi-VN" dirty="0">
                <a:latin typeface="Corbel" pitchFamily="34" charset="0"/>
              </a:rPr>
              <a:t>svi koji se sa određenim zadatkom pojavljuju ispred kamere</a:t>
            </a:r>
            <a:r>
              <a:rPr lang="sr-Latn-RS" dirty="0">
                <a:latin typeface="Corbel" pitchFamily="34" charset="0"/>
              </a:rPr>
              <a:t> u TV emisiji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V</a:t>
            </a:r>
            <a:r>
              <a:rPr lang="vi-VN" dirty="0">
                <a:latin typeface="Corbel" pitchFamily="34" charset="0"/>
              </a:rPr>
              <a:t>rst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izvođača: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glumci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muzičari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(vokalni i instrumentalni)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igrači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(baletski i folklorni)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voditelji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gosti-učesnici emisije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takmičari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(za kviz emisije)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statisti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399" y="2514600"/>
            <a:ext cx="5185299" cy="388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Glumci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: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glavna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velika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srednja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mala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sporedna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epizodna uloga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1" y="2362201"/>
            <a:ext cx="3476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0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1811000" cy="54864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Muzičari</a:t>
            </a:r>
            <a:r>
              <a:rPr lang="sr-Latn-RS" dirty="0">
                <a:latin typeface="Corbel" pitchFamily="34" charset="0"/>
              </a:rPr>
              <a:t>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ulozi: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pevači-vokali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svirači-instrumentalisti</a:t>
            </a:r>
          </a:p>
          <a:p>
            <a:pPr marL="628650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vrsti muzike koju izvode: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klasična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zabavna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džez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narodna</a:t>
            </a: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sastavu: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solisti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grupe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horovi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1828800"/>
            <a:ext cx="7086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5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Igrači: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baletski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folklorni</a:t>
            </a: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99060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Voditelji: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domaćini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gosti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2286000"/>
            <a:ext cx="6638816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2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Takmičari: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pojedinačni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parovi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ekipe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Statisti: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deo scene-dekora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sa zadatkom  - „glumački zadatak“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879169"/>
            <a:ext cx="5562600" cy="314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7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10363200" cy="55626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organizuje se audicija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probno snimanje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bira ih reditelj/urednik/muzički urednik</a:t>
            </a:r>
            <a:r>
              <a:rPr lang="hr-HR" b="1" dirty="0"/>
              <a:t>*</a:t>
            </a:r>
          </a:p>
          <a:p>
            <a:pPr marL="620776" lvl="2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hr-HR" sz="2200" b="1" dirty="0"/>
              <a:t>*</a:t>
            </a:r>
            <a:r>
              <a:rPr lang="hr-HR" sz="2200" i="1" dirty="0"/>
              <a:t>zavisi od tipa TV formata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 završenom izboru, organizator stupa u kontakt sa izvođačima: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00" dirty="0"/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dostavlja scenario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plan realizacije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dinamiku snimanja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mesto (lokacije) snimanja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tehnološki način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termin prvog sastanka sa rediteljem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0" y="4425439"/>
            <a:ext cx="2895600" cy="227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1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9067800" cy="1027176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OPERATIVNOG PLANA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 RADA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278976"/>
            <a:ext cx="6057900" cy="461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Operativni plan predstavlja osnovno sredstvo organizacije kojim se utvrđuju svi zahtevi i uslovi realizacije određene TV emisije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Plan izrađuje glavni organizator, u saradnji sa rediteljem a u skladu sa knjigom snimanja</a:t>
            </a:r>
            <a:r>
              <a:rPr lang="sr-Latn-RS" dirty="0">
                <a:latin typeface="Corbel" pitchFamily="34" charset="0"/>
              </a:rPr>
              <a:t>/košuljicom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dirty="0">
                <a:latin typeface="Corbel" pitchFamily="34" charset="0"/>
              </a:rPr>
              <a:t>Operativni plan mora biti izuzetno precizan, sveobuhvatan i trenutno pregledan, a svi podaci treba da budu sistematično obuhvaćeni i prikazani, kako bi u svakom trenutku mogao da izvršava svoju funkciju 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latin typeface="Corbel" pitchFamily="34" charset="0"/>
              </a:rPr>
              <a:t>Operativni plan daje odgovore na pitanja: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latin typeface="Corbel" pitchFamily="34" charset="0"/>
              </a:rPr>
              <a:t>	</a:t>
            </a:r>
            <a:r>
              <a:rPr lang="hr-HR" sz="1800" dirty="0">
                <a:latin typeface="Corbel" pitchFamily="34" charset="0"/>
              </a:rPr>
              <a:t> </a:t>
            </a:r>
            <a:r>
              <a:rPr lang="hr-HR" b="1" dirty="0">
                <a:solidFill>
                  <a:srgbClr val="C00000"/>
                </a:solidFill>
                <a:latin typeface="Corbel" pitchFamily="34" charset="0"/>
              </a:rPr>
              <a:t>ŠTA, KADA, GDE, KOLIKO, KO, KAKO, SA KIM, SA ČIM </a:t>
            </a:r>
            <a:endParaRPr lang="sr-Latn-RS" sz="2000" b="1" dirty="0">
              <a:solidFill>
                <a:srgbClr val="C00000"/>
              </a:solidFill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operativnog plana rada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8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838" t="8165" b="10189"/>
          <a:stretch/>
        </p:blipFill>
        <p:spPr>
          <a:xfrm>
            <a:off x="3505200" y="47048"/>
            <a:ext cx="5562600" cy="666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65" b="33867"/>
          <a:stretch/>
        </p:blipFill>
        <p:spPr>
          <a:xfrm>
            <a:off x="176893" y="114300"/>
            <a:ext cx="11838214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8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5BE37-36AB-648A-E2CF-1E1EBECA8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4DC03-0DFE-BDC7-3E50-50BA19240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83D158-CD8E-A1B9-F1B8-4525ED6FD0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838" t="8166" b="56920"/>
          <a:stretch>
            <a:fillRect/>
          </a:stretch>
        </p:blipFill>
        <p:spPr>
          <a:xfrm>
            <a:off x="227318" y="609600"/>
            <a:ext cx="11812282" cy="604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9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58912-9E05-B748-E737-6CC156DD7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E90FF-4F00-10E8-6F9E-CE6F1FBAC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74B443-DEBA-DBE0-D6D6-AE29A7371C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838" t="41212" b="24231"/>
          <a:stretch>
            <a:fillRect/>
          </a:stretch>
        </p:blipFill>
        <p:spPr>
          <a:xfrm>
            <a:off x="232719" y="457200"/>
            <a:ext cx="1172656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6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90FD0-E4B7-EACF-6195-5F21AF8FD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5D11C-D3A7-A9BE-7511-96D1E08A5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A36D0E-98AF-CE04-C803-4903EF5C35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838" t="74835" b="10188"/>
          <a:stretch>
            <a:fillRect/>
          </a:stretch>
        </p:blipFill>
        <p:spPr>
          <a:xfrm>
            <a:off x="366151" y="2892878"/>
            <a:ext cx="11459697" cy="25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2" y="157680"/>
            <a:ext cx="10138016" cy="654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44A-C69A-70C5-C0DA-3EB300819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04853-3C2D-7158-3FAD-7360817D0C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389529-D427-F90A-590B-DA786B00C7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329"/>
          <a:stretch>
            <a:fillRect/>
          </a:stretch>
        </p:blipFill>
        <p:spPr>
          <a:xfrm>
            <a:off x="160086" y="2209800"/>
            <a:ext cx="11871827" cy="365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1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317" y="152399"/>
            <a:ext cx="6393366" cy="655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90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91" y="1598465"/>
            <a:ext cx="10184618" cy="510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5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28" y="138485"/>
            <a:ext cx="11271143" cy="658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5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474" y="114300"/>
            <a:ext cx="4689918" cy="6629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99CCF8-B525-1269-BDF8-A6ABA3FFE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118" y="141160"/>
            <a:ext cx="5078408" cy="66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45921"/>
          <a:stretch/>
        </p:blipFill>
        <p:spPr>
          <a:xfrm>
            <a:off x="1430268" y="148792"/>
            <a:ext cx="9331464" cy="656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2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836BE9-8E1F-0942-08C7-F328CA9363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821" b="8248"/>
          <a:stretch/>
        </p:blipFill>
        <p:spPr>
          <a:xfrm>
            <a:off x="304800" y="2448307"/>
            <a:ext cx="11808903" cy="355244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D2B0EBE-2971-2CED-05CE-A53AFA2D55D9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30C21D-8F69-429B-3602-63948BE62FFC}"/>
              </a:ext>
            </a:extLst>
          </p:cNvPr>
          <p:cNvSpPr txBox="1"/>
          <p:nvPr/>
        </p:nvSpPr>
        <p:spPr>
          <a:xfrm>
            <a:off x="381000" y="1679121"/>
            <a:ext cx="4755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i="1" dirty="0"/>
              <a:t>* Primer prilikom snimanje reklame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90565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272"/>
          <a:stretch/>
        </p:blipFill>
        <p:spPr>
          <a:xfrm>
            <a:off x="519990" y="114300"/>
            <a:ext cx="1115202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1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knjig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snimanja </a:t>
            </a:r>
            <a:r>
              <a:rPr lang="sr-Latn-RS" dirty="0">
                <a:latin typeface="Corbel" pitchFamily="34" charset="0"/>
              </a:rPr>
              <a:t>se</a:t>
            </a:r>
            <a:r>
              <a:rPr lang="vi-VN" dirty="0">
                <a:latin typeface="Corbel" pitchFamily="34" charset="0"/>
              </a:rPr>
              <a:t> dostavlja svim članovima autorskog dela ekipe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članovi </a:t>
            </a:r>
            <a:r>
              <a:rPr lang="sr-Latn-RS" dirty="0">
                <a:latin typeface="Corbel" pitchFamily="34" charset="0"/>
              </a:rPr>
              <a:t>autorskog dela ekipe pristupaju </a:t>
            </a:r>
            <a:r>
              <a:rPr lang="vi-VN" dirty="0">
                <a:latin typeface="Corbel" pitchFamily="34" charset="0"/>
              </a:rPr>
              <a:t>razrad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iste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	</a:t>
            </a:r>
            <a:r>
              <a:rPr lang="sr-Latn-RS" sz="1600" dirty="0">
                <a:latin typeface="Corbel" pitchFamily="34" charset="0"/>
              </a:rPr>
              <a:t>  </a:t>
            </a:r>
            <a:r>
              <a:rPr lang="sr-Latn-RS" dirty="0">
                <a:latin typeface="Corbel" pitchFamily="34" charset="0"/>
              </a:rPr>
              <a:t>(utvrđuju </a:t>
            </a:r>
            <a:r>
              <a:rPr lang="vi-VN" dirty="0">
                <a:latin typeface="Corbel" pitchFamily="34" charset="0"/>
              </a:rPr>
              <a:t>se svi potrebni elementi iz </a:t>
            </a:r>
            <a:r>
              <a:rPr lang="sr-Latn-RS" dirty="0">
                <a:latin typeface="Corbel" pitchFamily="34" charset="0"/>
              </a:rPr>
              <a:t>svakog sektora)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dobijeni podaci iz razrade knjige snimanja, obezbeđuju sve elemente potrebne za izradu operativnog rada cele ekipe, i izradu precizne kalkulacije troškova proizvodnje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„košuljica“ </a:t>
            </a:r>
            <a:r>
              <a:rPr lang="vi-VN" dirty="0">
                <a:latin typeface="Corbel" pitchFamily="34" charset="0"/>
              </a:rPr>
              <a:t>detaljno razrađuje sve kreativno-tehničke elemente za realizaciju konkretne TV emisije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koristi se za uobičajene TV emisije (snimanje ili direktan prenos)</a:t>
            </a: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košuljicu izrađuje reditelj u saradnji sa sekretarom režije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kompletna ekipa realizacije dobija košuljicu neposredno pred samu realizaciju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„košuljice“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Košuljica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160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800" b="1" dirty="0">
                <a:solidFill>
                  <a:prstClr val="black"/>
                </a:solidFill>
              </a:rPr>
              <a:t>VIDEO</a:t>
            </a:r>
          </a:p>
        </p:txBody>
      </p:sp>
      <p:sp>
        <p:nvSpPr>
          <p:cNvPr id="7" name="Rectangle 6"/>
          <p:cNvSpPr/>
          <p:nvPr/>
        </p:nvSpPr>
        <p:spPr>
          <a:xfrm>
            <a:off x="8839199" y="1601117"/>
            <a:ext cx="14818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800" b="1" dirty="0">
                <a:solidFill>
                  <a:prstClr val="black"/>
                </a:solidFill>
              </a:rPr>
              <a:t>AUDIO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1601117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800" b="1" dirty="0">
                <a:solidFill>
                  <a:prstClr val="black"/>
                </a:solidFill>
              </a:rPr>
              <a:t>OPIS / ŠTA / KAKO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2123421"/>
            <a:ext cx="8382000" cy="9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29000" y="1601118"/>
            <a:ext cx="0" cy="51044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686800" y="1600200"/>
            <a:ext cx="0" cy="510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33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0" y="2677180"/>
            <a:ext cx="68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33600" y="31343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CH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38400" y="35915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57400" y="4034135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57400" y="4953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CH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3600" y="57912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33600" y="63054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EXT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91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991600" y="2667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ŽIVO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991600" y="31242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ŽIVO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91600" y="35814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ŽIVO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91600" y="399913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VTR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991600" y="49237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VTR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991600" y="58381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ŽIVO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991600" y="6229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b="1" dirty="0">
                <a:solidFill>
                  <a:prstClr val="black"/>
                </a:solidFill>
              </a:rPr>
              <a:t>EXT</a:t>
            </a:r>
            <a:endParaRPr lang="sl-SI" sz="2000" b="1" dirty="0">
              <a:solidFill>
                <a:prstClr val="black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14800" y="2263035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špica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128117" y="26670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214674" y="31343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prezenter: Jovan jovanović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176944" y="3686603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28117" y="40487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JAT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128117" y="4343400"/>
            <a:ext cx="411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pripremio jovan Jovanović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kamera Marko Marković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montaža Petar Petrović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direktor JAT Branko Branković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191000" y="57912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505199" y="6305490"/>
            <a:ext cx="50291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Izveštač iz Doma Narodne skupštine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1953087" y="26660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905000" y="31232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05000" y="35804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905000" y="4037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1905000" y="4418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905000" y="579120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1939031" y="623822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5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0"/>
                            </p:stCondLst>
                            <p:childTnLst>
                              <p:par>
                                <p:cTn id="1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3365</TotalTime>
  <Words>838</Words>
  <Application>Microsoft Office PowerPoint</Application>
  <PresentationFormat>Widescreen</PresentationFormat>
  <Paragraphs>751</Paragraphs>
  <Slides>60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Izrada i razrada knjige snimanja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Košuljica - primer</vt:lpstr>
      <vt:lpstr>PowerPoint Presentation</vt:lpstr>
      <vt:lpstr>PowerPoint Presentation</vt:lpstr>
      <vt:lpstr>PowerPoint Presentation</vt:lpstr>
      <vt:lpstr>PowerPoint Presentation</vt:lpstr>
      <vt:lpstr>Izrada, usvajanje i tehnička razrada  idejnih skica dekora, kostima i maske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IZBOR I ANGAŽOVANJE IZVOĐAČA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IZRADA OPERATIVNOG PLANA  RADA EKIPE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1083</cp:revision>
  <dcterms:created xsi:type="dcterms:W3CDTF">2006-08-16T00:00:00Z</dcterms:created>
  <dcterms:modified xsi:type="dcterms:W3CDTF">2025-08-07T13:44:23Z</dcterms:modified>
</cp:coreProperties>
</file>