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9"/>
  </p:notesMasterIdLst>
  <p:sldIdLst>
    <p:sldId id="256" r:id="rId2"/>
    <p:sldId id="367" r:id="rId3"/>
    <p:sldId id="402" r:id="rId4"/>
    <p:sldId id="385" r:id="rId5"/>
    <p:sldId id="386" r:id="rId6"/>
    <p:sldId id="407" r:id="rId7"/>
    <p:sldId id="404" r:id="rId8"/>
    <p:sldId id="412" r:id="rId9"/>
    <p:sldId id="388" r:id="rId10"/>
    <p:sldId id="408" r:id="rId11"/>
    <p:sldId id="409" r:id="rId12"/>
    <p:sldId id="410" r:id="rId13"/>
    <p:sldId id="411" r:id="rId14"/>
    <p:sldId id="413" r:id="rId15"/>
    <p:sldId id="422" r:id="rId16"/>
    <p:sldId id="414" r:id="rId17"/>
    <p:sldId id="420" r:id="rId18"/>
    <p:sldId id="419" r:id="rId19"/>
    <p:sldId id="416" r:id="rId20"/>
    <p:sldId id="423" r:id="rId21"/>
    <p:sldId id="425" r:id="rId22"/>
    <p:sldId id="426" r:id="rId23"/>
    <p:sldId id="427" r:id="rId24"/>
    <p:sldId id="428" r:id="rId25"/>
    <p:sldId id="436" r:id="rId26"/>
    <p:sldId id="439" r:id="rId27"/>
    <p:sldId id="429" r:id="rId28"/>
    <p:sldId id="430" r:id="rId29"/>
    <p:sldId id="442" r:id="rId30"/>
    <p:sldId id="432" r:id="rId31"/>
    <p:sldId id="438" r:id="rId32"/>
    <p:sldId id="441" r:id="rId33"/>
    <p:sldId id="433" r:id="rId34"/>
    <p:sldId id="435" r:id="rId35"/>
    <p:sldId id="440" r:id="rId36"/>
    <p:sldId id="443" r:id="rId37"/>
    <p:sldId id="444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Formiranje užeg dela ekipe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609600"/>
            <a:ext cx="118872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6200" y="1533525"/>
            <a:ext cx="6959600" cy="52197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Potencijalni prostor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68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0031" y="1579960"/>
            <a:ext cx="9511937" cy="520184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Eksterijer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99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967" y="1562101"/>
            <a:ext cx="5240066" cy="52577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Eksterijer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06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6342" y="1570560"/>
            <a:ext cx="9759315" cy="520171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Izgrađeni objekat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47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650" y="1524000"/>
            <a:ext cx="7886700" cy="52578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104965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Javni objekat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8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4081" y="1524000"/>
            <a:ext cx="7843838" cy="52292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Enterijer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06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4561" y="1496363"/>
            <a:ext cx="7402878" cy="5285437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TV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28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0326" y="1533715"/>
            <a:ext cx="7891347" cy="525761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EFP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83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141" y="1828800"/>
            <a:ext cx="11869717" cy="46482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85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29" y="1552575"/>
            <a:ext cx="11241741" cy="52578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Potencijalni prostor -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58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101346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Uži deo ekipe, pored članova autorske ekipe</a:t>
            </a:r>
            <a:r>
              <a:rPr lang="vi-VN" dirty="0">
                <a:latin typeface="Corbel" pitchFamily="34" charset="0"/>
              </a:rPr>
              <a:t> čine:</a:t>
            </a:r>
            <a:endParaRPr lang="sr-Latn-RS" dirty="0">
              <a:latin typeface="Corbel" pitchFamily="34" charset="0"/>
            </a:endParaRPr>
          </a:p>
          <a:p>
            <a:pPr marL="1343025" lvl="4" indent="0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619250" lvl="4" indent="-2762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organizator</a:t>
            </a:r>
          </a:p>
          <a:p>
            <a:pPr marL="1619250" lvl="4" indent="-2762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pomoćnik režije</a:t>
            </a:r>
          </a:p>
          <a:p>
            <a:pPr marL="1619250" lvl="4" indent="-2762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sekretar režije</a:t>
            </a:r>
          </a:p>
          <a:p>
            <a:pPr marL="1619250" lvl="4" indent="-2762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glavni kamerman</a:t>
            </a:r>
          </a:p>
          <a:p>
            <a:pPr marL="1619250" lvl="4" indent="-2762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video mikser</a:t>
            </a:r>
          </a:p>
          <a:p>
            <a:pPr marL="1619250" lvl="4" indent="-2762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rekviziter</a:t>
            </a:r>
          </a:p>
          <a:p>
            <a:pPr marL="1619250" lvl="4" indent="-2762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garderober</a:t>
            </a:r>
          </a:p>
          <a:p>
            <a:pPr marL="1619250" lvl="4" indent="-2762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majstor tona</a:t>
            </a:r>
          </a:p>
          <a:p>
            <a:pPr marL="1619250" lvl="4" indent="-2762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rasvetljivač</a:t>
            </a:r>
          </a:p>
          <a:p>
            <a:pPr marL="1619250" lvl="4" indent="-2762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tehničko vođstvo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8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Formiranje užeg dela ekipe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650" y="1524000"/>
            <a:ext cx="7886700" cy="52578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Potencijalni prostor –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 1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34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6639" y="1535499"/>
            <a:ext cx="7878722" cy="5246301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Potencijalni prostor –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 2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92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414" y="1500235"/>
            <a:ext cx="7962972" cy="530533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Potencijalni prostor –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 3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59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934" y="1571625"/>
            <a:ext cx="9518132" cy="51816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Potencijalni prostor –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 4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33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Ulazni podaci za potrebe produkcije -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7400" y="1752600"/>
            <a:ext cx="8458200" cy="446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sr-Latn-CS" sz="2400" b="1" dirty="0">
                <a:latin typeface="+mj-lt"/>
                <a:ea typeface="Arial"/>
                <a:cs typeface="Times New Roman"/>
              </a:rPr>
              <a:t>OBJEKAT</a:t>
            </a:r>
            <a:endParaRPr lang="en-US" sz="2400" dirty="0">
              <a:latin typeface="+mj-lt"/>
              <a:ea typeface="Arial"/>
              <a:cs typeface="Times New Roman"/>
            </a:endParaRPr>
          </a:p>
          <a:p>
            <a:pPr marL="714375" indent="-266700">
              <a:lnSpc>
                <a:spcPct val="150000"/>
              </a:lnSpc>
              <a:buFont typeface="Wingdings"/>
              <a:buChar char=""/>
            </a:pPr>
            <a:r>
              <a:rPr lang="sr-Latn-CS" sz="2400" dirty="0">
                <a:latin typeface="+mj-lt"/>
                <a:ea typeface="Arial"/>
                <a:cs typeface="Times New Roman"/>
              </a:rPr>
              <a:t>Dimenzije (š x d x v) sa tlocrtom</a:t>
            </a:r>
            <a:endParaRPr lang="en-US" sz="2400" dirty="0">
              <a:latin typeface="+mj-lt"/>
              <a:ea typeface="Arial"/>
              <a:cs typeface="Times New Roman"/>
            </a:endParaRPr>
          </a:p>
          <a:p>
            <a:pPr marL="714375" indent="-266700">
              <a:lnSpc>
                <a:spcPct val="150000"/>
              </a:lnSpc>
              <a:buFont typeface="Wingdings"/>
              <a:buChar char=""/>
            </a:pPr>
            <a:r>
              <a:rPr lang="sr-Latn-CS" sz="2400" dirty="0">
                <a:latin typeface="+mj-lt"/>
                <a:ea typeface="Arial"/>
                <a:cs typeface="Times New Roman"/>
              </a:rPr>
              <a:t>Jačina struje i priključak + dežurni električar </a:t>
            </a:r>
            <a:endParaRPr lang="en-US" sz="2400" dirty="0">
              <a:latin typeface="Arial"/>
              <a:ea typeface="Arial"/>
              <a:cs typeface="Times New Roman"/>
            </a:endParaRPr>
          </a:p>
          <a:p>
            <a:pPr marL="714375" indent="-266700">
              <a:lnSpc>
                <a:spcPct val="150000"/>
              </a:lnSpc>
              <a:buFont typeface="Wingdings"/>
              <a:buChar char=""/>
            </a:pPr>
            <a:r>
              <a:rPr lang="sr-Latn-CS" sz="2400" dirty="0">
                <a:latin typeface="+mj-lt"/>
                <a:ea typeface="Arial"/>
                <a:cs typeface="Times New Roman"/>
              </a:rPr>
              <a:t>Stolice za goste (100 – 150)</a:t>
            </a:r>
            <a:endParaRPr lang="en-US" sz="2400" dirty="0">
              <a:latin typeface="Arial"/>
              <a:ea typeface="Arial"/>
              <a:cs typeface="Times New Roman"/>
            </a:endParaRPr>
          </a:p>
          <a:p>
            <a:pPr marL="714375" indent="-266700">
              <a:lnSpc>
                <a:spcPct val="150000"/>
              </a:lnSpc>
              <a:buFont typeface="Wingdings"/>
              <a:buChar char=""/>
            </a:pPr>
            <a:r>
              <a:rPr lang="sr-Latn-CS" sz="2400" dirty="0">
                <a:latin typeface="+mj-lt"/>
                <a:ea typeface="Arial"/>
                <a:cs typeface="Times New Roman"/>
              </a:rPr>
              <a:t>Praktikable za kameru total (2 x 2 x 0,5)</a:t>
            </a:r>
            <a:endParaRPr lang="en-US" sz="2400" dirty="0">
              <a:latin typeface="Arial"/>
              <a:ea typeface="Arial"/>
              <a:cs typeface="Times New Roman"/>
            </a:endParaRPr>
          </a:p>
          <a:p>
            <a:pPr marL="714375" indent="-266700">
              <a:lnSpc>
                <a:spcPct val="150000"/>
              </a:lnSpc>
              <a:buFont typeface="Wingdings"/>
              <a:buChar char=""/>
            </a:pPr>
            <a:r>
              <a:rPr lang="sr-Latn-CS" sz="2400" dirty="0">
                <a:latin typeface="+mj-lt"/>
                <a:ea typeface="Arial"/>
                <a:cs typeface="Times New Roman"/>
              </a:rPr>
              <a:t>Pozicija za režiju</a:t>
            </a:r>
            <a:endParaRPr lang="en-US" sz="2400" dirty="0">
              <a:latin typeface="Arial"/>
              <a:ea typeface="Arial"/>
              <a:cs typeface="Times New Roman"/>
            </a:endParaRPr>
          </a:p>
          <a:p>
            <a:pPr marL="714375" indent="-266700">
              <a:lnSpc>
                <a:spcPct val="150000"/>
              </a:lnSpc>
              <a:buFont typeface="Wingdings"/>
              <a:buChar char=""/>
            </a:pPr>
            <a:r>
              <a:rPr lang="sr-Latn-CS" sz="2400" dirty="0">
                <a:latin typeface="+mj-lt"/>
                <a:ea typeface="Arial"/>
                <a:cs typeface="Times New Roman"/>
              </a:rPr>
              <a:t>Pozicija za kabine prevodioca</a:t>
            </a:r>
            <a:endParaRPr lang="en-US" sz="2400" dirty="0">
              <a:latin typeface="Arial"/>
              <a:ea typeface="Arial"/>
              <a:cs typeface="Times New Roman"/>
            </a:endParaRPr>
          </a:p>
          <a:p>
            <a:pPr marL="714375" indent="-266700">
              <a:lnSpc>
                <a:spcPct val="150000"/>
              </a:lnSpc>
              <a:spcAft>
                <a:spcPts val="1000"/>
              </a:spcAft>
              <a:buFont typeface="Wingdings"/>
              <a:buChar char=""/>
            </a:pPr>
            <a:r>
              <a:rPr lang="sr-Latn-CS" sz="2400" dirty="0">
                <a:latin typeface="+mj-lt"/>
                <a:ea typeface="Arial"/>
                <a:cs typeface="Times New Roman"/>
              </a:rPr>
              <a:t>Prostorija za šminkernicu i garderobu</a:t>
            </a:r>
            <a:endParaRPr lang="en-US" sz="2400" dirty="0">
              <a:latin typeface="+mj-lt"/>
              <a:ea typeface="Arial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8018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ClrTx/>
              <a:buFont typeface="Wingdings" pitchFamily="2" charset="2"/>
              <a:buChar char="q"/>
            </a:pPr>
            <a:endParaRPr lang="sr-Latn-CS" sz="1900" b="1" dirty="0">
              <a:latin typeface="+mj-lt"/>
              <a:ea typeface="Arial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ClrTx/>
              <a:buFont typeface="Wingdings" pitchFamily="2" charset="2"/>
              <a:buChar char="q"/>
            </a:pPr>
            <a:r>
              <a:rPr lang="sr-Latn-CS" sz="2400" b="1" dirty="0">
                <a:latin typeface="+mj-lt"/>
                <a:ea typeface="Arial"/>
                <a:cs typeface="Times New Roman"/>
              </a:rPr>
              <a:t>LOKACIJA</a:t>
            </a:r>
            <a:endParaRPr lang="en-US" sz="2400" b="1" dirty="0">
              <a:latin typeface="+mj-lt"/>
              <a:ea typeface="Arial"/>
              <a:cs typeface="Times New Roman"/>
            </a:endParaRPr>
          </a:p>
          <a:p>
            <a:pPr marL="1076325" indent="-266700">
              <a:lnSpc>
                <a:spcPct val="115000"/>
              </a:lnSpc>
              <a:buClrTx/>
              <a:buFont typeface="Wingdings"/>
              <a:buChar char=""/>
            </a:pPr>
            <a:r>
              <a:rPr lang="sr-Latn-CS" sz="2400" dirty="0">
                <a:latin typeface="+mj-lt"/>
                <a:ea typeface="Arial"/>
                <a:cs typeface="Times New Roman"/>
              </a:rPr>
              <a:t>Prilaz naših vozila</a:t>
            </a:r>
            <a:endParaRPr lang="en-US" sz="2400" dirty="0">
              <a:latin typeface="+mj-lt"/>
              <a:ea typeface="Arial"/>
              <a:cs typeface="Times New Roman"/>
            </a:endParaRPr>
          </a:p>
          <a:p>
            <a:pPr marL="1524000" lvl="1" indent="-266700">
              <a:lnSpc>
                <a:spcPct val="115000"/>
              </a:lnSpc>
              <a:buClrTx/>
              <a:buFont typeface="Arial" pitchFamily="34" charset="0"/>
              <a:buChar char="•"/>
            </a:pPr>
            <a:r>
              <a:rPr lang="sr-Latn-CS" sz="2400" dirty="0">
                <a:latin typeface="+mj-lt"/>
                <a:ea typeface="Arial"/>
                <a:cs typeface="Times New Roman"/>
              </a:rPr>
              <a:t>Kamion dekora (nosivost, š x v x d)</a:t>
            </a:r>
            <a:endParaRPr lang="en-US" sz="2400" dirty="0">
              <a:latin typeface="+mj-lt"/>
              <a:ea typeface="Arial"/>
              <a:cs typeface="Times New Roman"/>
            </a:endParaRPr>
          </a:p>
          <a:p>
            <a:pPr marL="1524000" lvl="1" indent="-266700">
              <a:lnSpc>
                <a:spcPct val="115000"/>
              </a:lnSpc>
              <a:buClrTx/>
              <a:buFont typeface="Arial" pitchFamily="34" charset="0"/>
              <a:buChar char="•"/>
            </a:pPr>
            <a:r>
              <a:rPr lang="sr-Latn-CS" sz="2400" dirty="0">
                <a:latin typeface="+mj-lt"/>
                <a:ea typeface="Arial"/>
                <a:cs typeface="Times New Roman"/>
              </a:rPr>
              <a:t>Kombi rasvete (nosivost, š x v x d)</a:t>
            </a:r>
            <a:endParaRPr lang="en-US" sz="2400" dirty="0">
              <a:latin typeface="+mj-lt"/>
              <a:ea typeface="Arial"/>
              <a:cs typeface="Times New Roman"/>
            </a:endParaRPr>
          </a:p>
          <a:p>
            <a:pPr marL="1524000" lvl="1" indent="-266700">
              <a:lnSpc>
                <a:spcPct val="115000"/>
              </a:lnSpc>
              <a:buClrTx/>
              <a:buFont typeface="Arial" pitchFamily="34" charset="0"/>
              <a:buChar char="•"/>
            </a:pPr>
            <a:r>
              <a:rPr lang="sr-Latn-CS" sz="2400" dirty="0">
                <a:latin typeface="+mj-lt"/>
                <a:ea typeface="Arial"/>
                <a:cs typeface="Times New Roman"/>
              </a:rPr>
              <a:t>Kombi TV tehnike (nosivost, š x v x d)</a:t>
            </a:r>
            <a:endParaRPr lang="en-US" sz="2400" dirty="0">
              <a:latin typeface="+mj-lt"/>
              <a:ea typeface="Arial"/>
              <a:cs typeface="Times New Roman"/>
            </a:endParaRPr>
          </a:p>
          <a:p>
            <a:pPr marL="1524000" lvl="1" indent="-266700">
              <a:lnSpc>
                <a:spcPct val="115000"/>
              </a:lnSpc>
              <a:buClrTx/>
              <a:buFont typeface="Arial" pitchFamily="34" charset="0"/>
              <a:buChar char="•"/>
            </a:pPr>
            <a:r>
              <a:rPr lang="sr-Latn-CS" sz="2400" dirty="0">
                <a:latin typeface="+mj-lt"/>
                <a:ea typeface="Arial"/>
                <a:cs typeface="Times New Roman"/>
              </a:rPr>
              <a:t>Kombi opreme za simultano (nosivost, š x v x d)</a:t>
            </a:r>
            <a:endParaRPr lang="en-US" sz="2400" dirty="0">
              <a:latin typeface="+mj-lt"/>
              <a:ea typeface="Arial"/>
              <a:cs typeface="Times New Roman"/>
            </a:endParaRPr>
          </a:p>
          <a:p>
            <a:pPr marL="137160" indent="0">
              <a:lnSpc>
                <a:spcPct val="115000"/>
              </a:lnSpc>
              <a:buNone/>
            </a:pPr>
            <a:r>
              <a:rPr lang="sr-Latn-CS" sz="1800" dirty="0">
                <a:latin typeface="+mj-lt"/>
                <a:ea typeface="Arial"/>
                <a:cs typeface="Times New Roman"/>
              </a:rPr>
              <a:t> </a:t>
            </a:r>
            <a:endParaRPr lang="en-US" sz="1800" dirty="0">
              <a:latin typeface="+mj-lt"/>
              <a:ea typeface="Arial"/>
              <a:cs typeface="Times New Roman"/>
            </a:endParaRPr>
          </a:p>
          <a:p>
            <a:pPr marL="1076325" indent="-266700">
              <a:lnSpc>
                <a:spcPct val="115000"/>
              </a:lnSpc>
              <a:spcAft>
                <a:spcPts val="1000"/>
              </a:spcAft>
              <a:buClrTx/>
              <a:buFont typeface="Wingdings" pitchFamily="2" charset="2"/>
              <a:buChar char="ü"/>
            </a:pPr>
            <a:r>
              <a:rPr lang="sr-Latn-CS" sz="2400" dirty="0">
                <a:latin typeface="+mj-lt"/>
                <a:ea typeface="Arial"/>
                <a:cs typeface="Times New Roman"/>
              </a:rPr>
              <a:t>Parking za naša vozila</a:t>
            </a:r>
            <a:endParaRPr lang="hr-HR" sz="2400" dirty="0">
              <a:latin typeface="+mj-lt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2200" dirty="0">
              <a:latin typeface="+mj-lt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2200" dirty="0">
              <a:latin typeface="+mj-lt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hr-HR" sz="2200" dirty="0">
              <a:latin typeface="+mj-lt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hr-HR" sz="2200" dirty="0">
              <a:latin typeface="+mj-lt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hr-HR" sz="2200" dirty="0">
              <a:latin typeface="+mj-lt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hr-HR" sz="2200" dirty="0">
              <a:latin typeface="+mj-lt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hr-HR" sz="2200" dirty="0">
              <a:latin typeface="+mj-lt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hr-HR" sz="2200" dirty="0">
              <a:latin typeface="+mj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Ulazni podaci za potrebe produkcije -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22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18872" indent="0">
              <a:lnSpc>
                <a:spcPct val="115000"/>
              </a:lnSpc>
              <a:spcAft>
                <a:spcPts val="1000"/>
              </a:spcAft>
              <a:buClrTx/>
              <a:buNone/>
            </a:pPr>
            <a:endParaRPr lang="sr-Latn-CS" sz="1900" b="1" dirty="0">
              <a:latin typeface="+mj-lt"/>
              <a:ea typeface="Arial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ClrTx/>
              <a:buFont typeface="Wingdings" pitchFamily="2" charset="2"/>
              <a:buChar char="q"/>
            </a:pPr>
            <a:endParaRPr lang="sr-Latn-RS" sz="1900" b="1" dirty="0">
              <a:latin typeface="+mj-lt"/>
              <a:ea typeface="Arial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ClrTx/>
              <a:buFont typeface="Wingdings" pitchFamily="2" charset="2"/>
              <a:buChar char="q"/>
            </a:pPr>
            <a:r>
              <a:rPr lang="sr-Latn-RS" sz="2400" b="1" dirty="0">
                <a:latin typeface="+mj-lt"/>
                <a:ea typeface="Arial"/>
                <a:cs typeface="Times New Roman"/>
              </a:rPr>
              <a:t>NAPOMENE</a:t>
            </a:r>
            <a:endParaRPr lang="en-US" sz="2400" b="1" dirty="0">
              <a:latin typeface="+mj-lt"/>
              <a:ea typeface="Arial"/>
              <a:cs typeface="Times New Roman"/>
            </a:endParaRPr>
          </a:p>
          <a:p>
            <a:pPr marL="1076325" indent="-266700">
              <a:lnSpc>
                <a:spcPct val="150000"/>
              </a:lnSpc>
              <a:buClrTx/>
              <a:buFont typeface="Wingdings"/>
              <a:buChar char=""/>
            </a:pPr>
            <a:r>
              <a:rPr lang="sr-Latn-RS" sz="2400" dirty="0">
                <a:latin typeface="+mj-lt"/>
                <a:ea typeface="Arial"/>
                <a:cs typeface="Times New Roman"/>
              </a:rPr>
              <a:t>Vreme ulaska u objekat</a:t>
            </a:r>
          </a:p>
          <a:p>
            <a:pPr marL="1076325" indent="-266700">
              <a:lnSpc>
                <a:spcPct val="150000"/>
              </a:lnSpc>
              <a:buClrTx/>
              <a:buFont typeface="Wingdings"/>
              <a:buChar char=""/>
            </a:pPr>
            <a:r>
              <a:rPr lang="sr-Latn-RS" sz="2400" dirty="0">
                <a:latin typeface="+mj-lt"/>
                <a:ea typeface="Arial"/>
                <a:cs typeface="Times New Roman"/>
              </a:rPr>
              <a:t>Flaširana voda za goste</a:t>
            </a:r>
          </a:p>
          <a:p>
            <a:pPr marL="1076325" indent="-266700">
              <a:lnSpc>
                <a:spcPct val="150000"/>
              </a:lnSpc>
              <a:buClrTx/>
              <a:buFont typeface="Wingdings"/>
              <a:buChar char=""/>
            </a:pPr>
            <a:r>
              <a:rPr lang="sr-Latn-RS" sz="2400" dirty="0">
                <a:latin typeface="+mj-lt"/>
                <a:ea typeface="Arial"/>
                <a:cs typeface="Times New Roman"/>
              </a:rPr>
              <a:t>Dežurni električar (tokom priključenja i tokom snimanja)</a:t>
            </a:r>
            <a:endParaRPr lang="en-US" sz="2400" dirty="0">
              <a:latin typeface="+mj-lt"/>
              <a:ea typeface="Arial"/>
              <a:cs typeface="Times New Roman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1800" dirty="0">
              <a:latin typeface="+mj-lt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1800" dirty="0">
              <a:latin typeface="+mj-lt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hr-HR" sz="1800" dirty="0">
              <a:latin typeface="+mj-lt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hr-HR" sz="1800" dirty="0">
              <a:latin typeface="+mj-lt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hr-HR" sz="1800" dirty="0">
              <a:latin typeface="+mj-lt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hr-HR" sz="1800" dirty="0">
              <a:latin typeface="+mj-lt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hr-HR" sz="1800" dirty="0">
              <a:latin typeface="+mj-lt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hr-HR" sz="1800" dirty="0">
              <a:latin typeface="+mj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Ulazni podaci za potrebe produkcije -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68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8100" y="1504950"/>
            <a:ext cx="7035800" cy="527685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Izviđanje objekta -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0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123080"/>
            <a:ext cx="5105400" cy="667777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Tlocrt prostora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199"/>
          <a:stretch/>
        </p:blipFill>
        <p:spPr>
          <a:xfrm>
            <a:off x="1573801" y="1562100"/>
            <a:ext cx="9044398" cy="5181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Tlocrt prostora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62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1252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upoznaju se sa programskim projektom, nakon čega se organizuje sastanak sa rediteljem i producentom</a:t>
            </a: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na sastanku, uži deo ekipe upoznaje se sa programsko-rediteljskom koncepcijom, pri čemu se svakom pojedinačno ukazuje na njegove zadatke u procesu realizacije TV emisije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o izvršenoj podeli zadataka, utvrđuju se rokovi izvršenja pojedinih zadat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ka, kao i njihovi finansijsko-tehnološki elementi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vi članovi užeg dela ekipe, pristupaju neposrednom izvršavanju poslova pripreme proizvodnje, a po potrebi se konsultuju sa producentom, rediteljem, i članovima autorske ekipe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106025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Formiranje užeg dela ekipe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91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1" y="103111"/>
            <a:ext cx="4648199" cy="6605633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Tlocrt scene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20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1" y="76200"/>
            <a:ext cx="4689311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Pozicije u prostoru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27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7955"/>
          <a:stretch/>
        </p:blipFill>
        <p:spPr bwMode="auto">
          <a:xfrm>
            <a:off x="1754172" y="1537540"/>
            <a:ext cx="8595674" cy="5168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Pozicije u prostoru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42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090" y="1542484"/>
            <a:ext cx="7011820" cy="523931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Portabl 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77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601" y="133350"/>
            <a:ext cx="5000625" cy="66675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Portabl 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52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Plan realizacije -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707" y="1610864"/>
            <a:ext cx="8440586" cy="5170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588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76DD4-C86A-671F-7814-852EFD8D4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C468A-E4BE-3DED-A164-8C57D52509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74CE5E-0EF5-819C-25DB-F713778B8A73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BF34CA-9AE1-E1ED-B32C-771002C23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97836"/>
            <a:ext cx="11496675" cy="513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8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6B4A3-B133-A411-695D-24208F140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288947-EF2F-B0CB-E2FA-EDA0496E0F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3B700E-7B7F-7FCA-A1B7-BA2ABD7862B4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5D9946-5840-8884-DC54-B512DCB73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576816"/>
            <a:ext cx="9371838" cy="52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67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715000"/>
            <a:ext cx="9067800" cy="6096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Određivanje mesta i načina realizacije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000" y="2895600"/>
            <a:ext cx="3702280" cy="20825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2146" y="76201"/>
            <a:ext cx="4121163" cy="26574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0356" y="76200"/>
            <a:ext cx="4286250" cy="26574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2145" y="2895600"/>
            <a:ext cx="4179998" cy="208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5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972800" cy="5410200"/>
          </a:xfrm>
        </p:spPr>
        <p:txBody>
          <a:bodyPr>
            <a:normAutofit fontScale="47500" lnSpcReduction="200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5100" dirty="0">
                <a:latin typeface="Corbel" pitchFamily="34" charset="0"/>
              </a:rPr>
              <a:t>Relizaciju je moguće baviti u TV studiju ili izvan TV centra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5100" dirty="0">
                <a:latin typeface="Corbel" pitchFamily="34" charset="0"/>
              </a:rPr>
              <a:t>Način realizacije: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1414082" lvl="4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5100" b="1" dirty="0">
                <a:solidFill>
                  <a:srgbClr val="C00000"/>
                </a:solidFill>
                <a:latin typeface="Corbel" pitchFamily="34" charset="0"/>
              </a:rPr>
              <a:t>snimanje radi kasnijeg emitovanja</a:t>
            </a:r>
          </a:p>
          <a:p>
            <a:pPr marL="1414082" lvl="4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5100" b="1" dirty="0">
                <a:solidFill>
                  <a:srgbClr val="C00000"/>
                </a:solidFill>
                <a:latin typeface="Corbel" pitchFamily="34" charset="0"/>
              </a:rPr>
              <a:t>direktan prenos – „uživo“</a:t>
            </a:r>
          </a:p>
          <a:p>
            <a:pPr marL="1050544" lvl="4" indent="0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500" b="1" dirty="0">
              <a:solidFill>
                <a:srgbClr val="C00000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5100" dirty="0">
                <a:latin typeface="Corbel" pitchFamily="34" charset="0"/>
              </a:rPr>
              <a:t>Mesto izvan TV centra:</a:t>
            </a:r>
          </a:p>
          <a:p>
            <a:pPr marL="1414082" lvl="4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5100" dirty="0">
                <a:latin typeface="Corbel" pitchFamily="34" charset="0"/>
              </a:rPr>
              <a:t>predlog potencijalnih objekata dostavlja scenograf</a:t>
            </a:r>
          </a:p>
          <a:p>
            <a:pPr marL="1414082" lvl="4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5100" dirty="0">
                <a:latin typeface="Corbel" pitchFamily="34" charset="0"/>
              </a:rPr>
              <a:t>scenograf sa rediteljem vrši selekciju – najuži izbor objekata</a:t>
            </a:r>
          </a:p>
          <a:p>
            <a:pPr marL="1414082" lvl="4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5100" dirty="0">
                <a:latin typeface="Corbel" pitchFamily="34" charset="0"/>
              </a:rPr>
              <a:t>izviđanje objekata (objekte obilazi):</a:t>
            </a:r>
          </a:p>
          <a:p>
            <a:pPr marL="2017586" lvl="7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5100" b="1" dirty="0">
                <a:solidFill>
                  <a:srgbClr val="C00000"/>
                </a:solidFill>
                <a:latin typeface="Corbel" pitchFamily="34" charset="0"/>
              </a:rPr>
              <a:t>scenograf</a:t>
            </a:r>
          </a:p>
          <a:p>
            <a:pPr marL="2017586" lvl="7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5100" b="1" dirty="0">
                <a:solidFill>
                  <a:srgbClr val="C00000"/>
                </a:solidFill>
                <a:latin typeface="Corbel" pitchFamily="34" charset="0"/>
              </a:rPr>
              <a:t>reditelj</a:t>
            </a:r>
          </a:p>
          <a:p>
            <a:pPr marL="2017586" lvl="7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5100" b="1" dirty="0">
                <a:solidFill>
                  <a:srgbClr val="C00000"/>
                </a:solidFill>
                <a:latin typeface="Corbel" pitchFamily="34" charset="0"/>
              </a:rPr>
              <a:t>direktor fotografije</a:t>
            </a:r>
          </a:p>
          <a:p>
            <a:pPr marL="2017586" lvl="7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5100" b="1" dirty="0">
                <a:solidFill>
                  <a:srgbClr val="C00000"/>
                </a:solidFill>
                <a:latin typeface="Corbel" pitchFamily="34" charset="0"/>
              </a:rPr>
              <a:t>producent / organizator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>
                <a:latin typeface="Corbel" pitchFamily="34" charset="0"/>
              </a:rPr>
              <a:t> 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Određivanje mesta i načina realizacije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59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0572750" cy="5410200"/>
          </a:xfrm>
        </p:spPr>
        <p:txBody>
          <a:bodyPr>
            <a:normAutofit lnSpcReduction="100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Konačan izbor objekata od onih koji su ušli u najuži izbor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izviđanje objekata (objekte obilazi):</a:t>
            </a:r>
          </a:p>
          <a:p>
            <a:pPr marL="1050544" lvl="4" indent="0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2017586" lvl="7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reditelj</a:t>
            </a:r>
          </a:p>
          <a:p>
            <a:pPr marL="2017586" lvl="7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scenograf</a:t>
            </a:r>
          </a:p>
          <a:p>
            <a:pPr marL="2017586" lvl="7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organizator ili producent</a:t>
            </a:r>
          </a:p>
          <a:p>
            <a:pPr marL="2017586" lvl="7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tehničko vođstvo</a:t>
            </a:r>
          </a:p>
          <a:p>
            <a:pPr marL="2017586" lvl="7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direktor fotografije</a:t>
            </a:r>
          </a:p>
          <a:p>
            <a:pPr marL="2017586" lvl="7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glavni kamerman</a:t>
            </a:r>
          </a:p>
          <a:p>
            <a:pPr marL="2017586" lvl="7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vođa ekipe rasvete</a:t>
            </a:r>
          </a:p>
          <a:p>
            <a:pPr marL="2017586" lvl="7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tonski snimatelj</a:t>
            </a:r>
          </a:p>
          <a:p>
            <a:pPr marL="2017586" lvl="7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tehničar prenosnih veza (samo za direktni prenos)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>
                <a:latin typeface="Corbel" pitchFamily="34" charset="0"/>
              </a:rPr>
              <a:t> 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Određivanje mesta i načina realizacije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47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10668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Na potencijalnom objektu utvrđuje se: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kreativno-tehnički uslovi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osnovni elementi za ispunjenje radnih zadataka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koordinacija pojedinačnih zahteva i odgovarajućih rešenja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postojanje pratećih prostorija za rad (šminkernica, garderoba, toaleti ...)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Određivanje mesta i načina realizacije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44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700" y="1549400"/>
            <a:ext cx="7848600" cy="52324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Potencijalni prostor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57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1481" y="1497050"/>
            <a:ext cx="7912838" cy="52752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57275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Potencijalni prostor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0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3106</TotalTime>
  <Words>527</Words>
  <Application>Microsoft Office PowerPoint</Application>
  <PresentationFormat>Widescreen</PresentationFormat>
  <Paragraphs>475</Paragraphs>
  <Slides>37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Formiranje užeg dela ekipe</vt:lpstr>
      <vt:lpstr>PowerPoint Presentation</vt:lpstr>
      <vt:lpstr>PowerPoint Presentation</vt:lpstr>
      <vt:lpstr>Određivanje mesta i načina realizacije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1000</cp:revision>
  <dcterms:created xsi:type="dcterms:W3CDTF">2006-08-16T00:00:00Z</dcterms:created>
  <dcterms:modified xsi:type="dcterms:W3CDTF">2025-08-07T13:32:15Z</dcterms:modified>
</cp:coreProperties>
</file>